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1" r:id="rId3"/>
    <p:sldId id="298" r:id="rId4"/>
    <p:sldId id="272" r:id="rId5"/>
    <p:sldId id="260" r:id="rId6"/>
    <p:sldId id="299" r:id="rId7"/>
    <p:sldId id="302" r:id="rId8"/>
    <p:sldId id="274" r:id="rId9"/>
    <p:sldId id="273" r:id="rId10"/>
    <p:sldId id="261" r:id="rId11"/>
    <p:sldId id="303" r:id="rId12"/>
    <p:sldId id="275" r:id="rId13"/>
    <p:sldId id="276" r:id="rId14"/>
    <p:sldId id="277" r:id="rId15"/>
    <p:sldId id="304" r:id="rId16"/>
    <p:sldId id="262" r:id="rId17"/>
    <p:sldId id="278" r:id="rId18"/>
    <p:sldId id="279" r:id="rId19"/>
    <p:sldId id="280" r:id="rId20"/>
    <p:sldId id="281" r:id="rId21"/>
    <p:sldId id="305" r:id="rId22"/>
    <p:sldId id="267" r:id="rId23"/>
    <p:sldId id="306" r:id="rId24"/>
    <p:sldId id="307" r:id="rId25"/>
    <p:sldId id="308" r:id="rId26"/>
    <p:sldId id="309" r:id="rId27"/>
    <p:sldId id="282" r:id="rId28"/>
    <p:sldId id="283" r:id="rId29"/>
    <p:sldId id="310" r:id="rId30"/>
    <p:sldId id="284" r:id="rId31"/>
    <p:sldId id="285" r:id="rId32"/>
    <p:sldId id="311" r:id="rId33"/>
    <p:sldId id="287" r:id="rId34"/>
    <p:sldId id="288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98" autoAdjust="0"/>
    <p:restoredTop sz="94660"/>
  </p:normalViewPr>
  <p:slideViewPr>
    <p:cSldViewPr>
      <p:cViewPr varScale="1">
        <p:scale>
          <a:sx n="62" d="100"/>
          <a:sy n="62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CA054-E4B5-4708-8F52-0E33020CEFAB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57BEE-AEAA-40DF-A332-5443994C48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33</a:t>
            </a:fld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57BEE-AEAA-40DF-A332-5443994C4886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906F-95E5-49A9-BA16-8EB9971B0FAC}" type="datetimeFigureOut">
              <a:rPr lang="fr-FR" smtClean="0"/>
              <a:pPr/>
              <a:t>03/02/2009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BD071-A5DC-40F8-965A-0BABE63DCF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287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/>
            <a:r>
              <a:rPr lang="ar-MA" sz="2400" b="1" dirty="0" smtClean="0"/>
              <a:t/>
            </a:r>
            <a:br>
              <a:rPr lang="ar-MA" sz="2400" b="1" dirty="0" smtClean="0"/>
            </a:br>
            <a:r>
              <a:rPr lang="ar-MA" sz="2400" b="1" dirty="0" smtClean="0"/>
              <a:t/>
            </a:r>
            <a:br>
              <a:rPr lang="ar-MA" sz="2400" b="1" dirty="0" smtClean="0"/>
            </a:br>
            <a:r>
              <a:rPr lang="ar-MA" sz="2400" b="1" dirty="0" smtClean="0"/>
              <a:t/>
            </a:r>
            <a:br>
              <a:rPr lang="ar-MA" sz="2400" b="1" dirty="0" smtClean="0"/>
            </a:br>
            <a:endParaRPr lang="fr-FR" sz="2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MA" sz="2400" b="1" u="sng" dirty="0" smtClean="0">
                <a:solidFill>
                  <a:schemeClr val="tx1"/>
                </a:solidFill>
              </a:rPr>
              <a:t>الموضوع: أتعرف قياس الأطوال</a:t>
            </a:r>
          </a:p>
          <a:p>
            <a:pPr rtl="1"/>
            <a:r>
              <a:rPr lang="ar-MA" sz="2400" b="1" u="sng" dirty="0" smtClean="0">
                <a:solidFill>
                  <a:schemeClr val="tx1"/>
                </a:solidFill>
              </a:rPr>
              <a:t>المهارات </a:t>
            </a:r>
            <a:r>
              <a:rPr lang="ar-MA" sz="2400" b="1" u="sng" dirty="0" err="1" smtClean="0">
                <a:solidFill>
                  <a:schemeClr val="tx1"/>
                </a:solidFill>
              </a:rPr>
              <a:t>و</a:t>
            </a:r>
            <a:r>
              <a:rPr lang="ar-MA" sz="2400" b="1" u="sng" dirty="0" smtClean="0">
                <a:solidFill>
                  <a:schemeClr val="tx1"/>
                </a:solidFill>
              </a:rPr>
              <a:t> القدرات المستهدفة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يقارن طولين عن طريق الإدراك البصري.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يقارن طولين بوضعهما جنبا إلى جنب.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يقارن طولين بمقارنتهما بطول ثالث.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يتعرف على: (له الطول نفسه، أطول من، أقصر من).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يصنف أشياء تبعا من طولها.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يرتب أشياء تبعا من طولها.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يقدر طولا معينا باستعمال وحدة غير اعتيادية.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يقيس طولا معينا باستعمال وحدة غير اعتيادية.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يحصر قياس طول.</a:t>
            </a:r>
          </a:p>
          <a:p>
            <a:pPr algn="r" rtl="1">
              <a:buFont typeface="Arial" pitchFamily="34" charset="0"/>
              <a:buChar char="•"/>
            </a:pPr>
            <a:r>
              <a:rPr lang="ar-MA" sz="2400" b="1" dirty="0" smtClean="0">
                <a:solidFill>
                  <a:schemeClr val="tx1"/>
                </a:solidFill>
              </a:rPr>
              <a:t>يرسم قطعة طولها معلوم.</a:t>
            </a:r>
          </a:p>
          <a:p>
            <a:pPr algn="r" rtl="1">
              <a:buFont typeface="Arial" pitchFamily="34" charset="0"/>
              <a:buChar char="•"/>
            </a:pP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b="1" dirty="0" smtClean="0"/>
              <a:t>المستوى الثاني                                                                                              حصة :1 المدة:30د      </a:t>
            </a:r>
          </a:p>
          <a:p>
            <a:pPr algn="ctr"/>
            <a:r>
              <a:rPr lang="ar-MA" sz="3600" b="1" dirty="0" smtClean="0"/>
              <a:t>      </a:t>
            </a:r>
            <a:r>
              <a:rPr lang="ar-MA" sz="4000" b="1" dirty="0" smtClean="0"/>
              <a:t>المكون:الرياضيات</a:t>
            </a:r>
            <a:r>
              <a:rPr lang="ar-MA" sz="3600" b="1" dirty="0" smtClean="0"/>
              <a:t> </a:t>
            </a:r>
          </a:p>
          <a:p>
            <a:pPr algn="r"/>
            <a:r>
              <a:rPr lang="ar-MA" b="1" dirty="0" smtClean="0"/>
              <a:t> الدرس من إعداد: رشيد </a:t>
            </a:r>
            <a:r>
              <a:rPr lang="ar-MA" b="1" dirty="0" err="1" smtClean="0"/>
              <a:t>العوفير</a:t>
            </a:r>
            <a:r>
              <a:rPr lang="ar-MA" b="1" dirty="0" smtClean="0"/>
              <a:t>.                                                                     المرجع: فضاء الرياضيات   </a:t>
            </a:r>
          </a:p>
          <a:p>
            <a:pPr algn="r"/>
            <a:r>
              <a:rPr lang="ar-MA" b="1" dirty="0" smtClean="0"/>
              <a:t>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MA" b="1" dirty="0" smtClean="0"/>
              <a:t/>
            </a:r>
            <a:br>
              <a:rPr lang="ar-MA" b="1" dirty="0" smtClean="0"/>
            </a:br>
            <a:r>
              <a:rPr lang="ar-MA" sz="5300" b="1" dirty="0" smtClean="0"/>
              <a:t>اختيار شريط أقصر من الشريط الأزرق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MA" sz="6000" b="1" dirty="0" smtClean="0"/>
              <a:t>الشريط</a:t>
            </a:r>
            <a:r>
              <a:rPr lang="ar-MA" sz="6600" b="1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الأحمر</a:t>
            </a:r>
            <a:endParaRPr lang="fr-FR" sz="6000" b="1" dirty="0" smtClean="0">
              <a:ln w="28575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algn="ctr" rtl="1">
              <a:buNone/>
            </a:pPr>
            <a:r>
              <a:rPr lang="ar-MA" sz="6000" b="1" dirty="0" smtClean="0"/>
              <a:t> </a:t>
            </a:r>
            <a:endParaRPr lang="fr-FR" sz="6000" b="1" dirty="0" smtClean="0">
              <a:solidFill>
                <a:srgbClr val="33CC33"/>
              </a:solidFill>
            </a:endParaRPr>
          </a:p>
          <a:p>
            <a:pPr algn="ctr" rtl="1">
              <a:buNone/>
            </a:pPr>
            <a:r>
              <a:rPr lang="ar-MA" sz="6000" b="1" dirty="0" smtClean="0"/>
              <a:t> الشريط</a:t>
            </a:r>
            <a:r>
              <a:rPr lang="ar-MA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ar-MA" sz="6000" b="1" dirty="0" smtClean="0">
                <a:ln w="28575"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الأزرق</a:t>
            </a:r>
            <a:r>
              <a:rPr lang="ar-MA" sz="4000" b="1" dirty="0" smtClean="0"/>
              <a:t>.</a:t>
            </a:r>
            <a:endParaRPr lang="fr-FR" sz="4000" b="1" dirty="0"/>
          </a:p>
        </p:txBody>
      </p:sp>
      <p:sp>
        <p:nvSpPr>
          <p:cNvPr id="7" name="Rectangle 6"/>
          <p:cNvSpPr/>
          <p:nvPr/>
        </p:nvSpPr>
        <p:spPr>
          <a:xfrm>
            <a:off x="3143240" y="5000636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000364" y="2643182"/>
            <a:ext cx="3267241" cy="1323439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MA" sz="8000" b="1" spc="5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أقصر من</a:t>
            </a:r>
            <a:endParaRPr lang="fr-FR" sz="8000" b="1" spc="50" dirty="0">
              <a:ln w="11430"/>
              <a:solidFill>
                <a:srgbClr val="92D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00166" y="5715016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5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15342" cy="1862117"/>
          </a:xfrm>
        </p:spPr>
        <p:txBody>
          <a:bodyPr>
            <a:normAutofit fontScale="90000"/>
          </a:bodyPr>
          <a:lstStyle/>
          <a:p>
            <a:pPr algn="ctr"/>
            <a:r>
              <a:rPr lang="ar-MA" sz="98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وضعية</a:t>
            </a:r>
            <a:r>
              <a:rPr lang="ar-MA" sz="80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جديدة</a:t>
            </a:r>
            <a:r>
              <a:rPr lang="ar-MA" sz="31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</a:t>
            </a:r>
            <a:r>
              <a:rPr lang="ar-MA" sz="3100" b="1" dirty="0" smtClean="0"/>
              <a:t/>
            </a:r>
            <a:br>
              <a:rPr lang="ar-MA" sz="3100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1785926"/>
            <a:ext cx="821537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11500" b="1" dirty="0" smtClean="0">
                <a:solidFill>
                  <a:prstClr val="black"/>
                </a:solidFill>
                <a:ea typeface="+mj-ea"/>
                <a:cs typeface="Times New Roman"/>
              </a:rPr>
              <a:t>اختيار شريطين </a:t>
            </a:r>
            <a:r>
              <a:rPr lang="ar-MA" sz="11500" b="1" dirty="0" smtClean="0">
                <a:ln w="28575" cmpd="sng">
                  <a:solidFill>
                    <a:prstClr val="black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+mj-ea"/>
                <a:cs typeface="Times New Roman"/>
              </a:rPr>
              <a:t>لهما نفس الطول</a:t>
            </a:r>
            <a:endParaRPr lang="fr-FR" sz="287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6000" b="1" dirty="0" smtClean="0"/>
              <a:t>اختيار شريطين </a:t>
            </a:r>
            <a:r>
              <a:rPr lang="ar-MA" sz="6000" b="1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لهما نفس الطول</a:t>
            </a: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2143116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714480" y="3429000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428992" y="492919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714480" y="5715016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8000" b="1" dirty="0" smtClean="0"/>
              <a:t>إخفاء الأشرطة الأخرى</a:t>
            </a:r>
            <a:endParaRPr lang="fr-FR" sz="8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algn="r" rtl="1"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714480" y="3429000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714480" y="5715016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ar-MA" sz="6600" b="1" dirty="0" smtClean="0"/>
              <a:t>مقارنتهما بالأشرطة الأخرى</a:t>
            </a:r>
            <a:br>
              <a:rPr lang="ar-MA" sz="6600" b="1" dirty="0" smtClean="0"/>
            </a:br>
            <a:r>
              <a:rPr lang="ar-MA" sz="6600" b="1" dirty="0" smtClean="0"/>
              <a:t>جنبا إلى جنب</a:t>
            </a:r>
            <a:endParaRPr lang="fr-FR" sz="6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 algn="r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785786" y="2214554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57224" y="3857628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57224" y="314324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57224" y="4714884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15342" cy="1862117"/>
          </a:xfrm>
        </p:spPr>
        <p:txBody>
          <a:bodyPr>
            <a:normAutofit fontScale="90000"/>
          </a:bodyPr>
          <a:lstStyle/>
          <a:p>
            <a:pPr algn="ctr"/>
            <a:r>
              <a:rPr lang="ar-MA" sz="9800" u="sng" cap="none" dirty="0" smtClean="0">
                <a:ln w="28575">
                  <a:solidFill>
                    <a:prstClr val="black"/>
                  </a:solidFill>
                </a:ln>
                <a:solidFill>
                  <a:srgbClr val="FFFF00"/>
                </a:solidFill>
              </a:rPr>
              <a:t>وضعية</a:t>
            </a:r>
            <a:r>
              <a:rPr lang="ar-MA" sz="8000" u="sng" cap="none" dirty="0" smtClean="0">
                <a:ln w="28575">
                  <a:solidFill>
                    <a:prstClr val="black"/>
                  </a:solidFill>
                </a:ln>
                <a:solidFill>
                  <a:srgbClr val="FFFF00"/>
                </a:solidFill>
              </a:rPr>
              <a:t> جديدة</a:t>
            </a:r>
            <a:r>
              <a:rPr lang="ar-MA" sz="3100" u="sng" cap="none" dirty="0" smtClean="0">
                <a:ln w="28575">
                  <a:solidFill>
                    <a:prstClr val="black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ar-MA" sz="3100" b="1" dirty="0" smtClean="0"/>
              <a:t/>
            </a:r>
            <a:br>
              <a:rPr lang="ar-MA" sz="3100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1785926"/>
            <a:ext cx="821537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13800" b="1" dirty="0" smtClean="0">
                <a:solidFill>
                  <a:prstClr val="black"/>
                </a:solidFill>
                <a:ea typeface="+mj-ea"/>
                <a:cs typeface="Times New Roman"/>
              </a:rPr>
              <a:t>أتابع الترتيب</a:t>
            </a:r>
            <a:endParaRPr lang="fr-FR" sz="3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وضع مجموعة من الشرائط </a:t>
            </a:r>
            <a:br>
              <a:rPr lang="ar-MA" sz="5400" b="1" dirty="0" smtClean="0"/>
            </a:br>
            <a:r>
              <a:rPr lang="ar-MA" sz="5400" b="1" dirty="0" smtClean="0"/>
              <a:t>أتابع الترتيب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929222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1928802"/>
            <a:ext cx="6357982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71604" y="4286256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00430" y="314324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500958" y="1857364"/>
            <a:ext cx="1357322" cy="107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214546" y="5643578"/>
            <a:ext cx="3643338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7429520" y="3071810"/>
            <a:ext cx="1357322" cy="107157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7429520" y="4286256"/>
            <a:ext cx="1357322" cy="107157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7429520" y="5500702"/>
            <a:ext cx="135732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وضع مجموعة من الشرائط </a:t>
            </a:r>
            <a:br>
              <a:rPr lang="ar-MA" sz="5400" b="1" dirty="0" smtClean="0"/>
            </a:br>
            <a:r>
              <a:rPr lang="ar-MA" sz="5400" b="1" dirty="0" smtClean="0"/>
              <a:t>أتابع الترتيب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1928802"/>
            <a:ext cx="6357982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71604" y="4286256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00430" y="314324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500958" y="1857364"/>
            <a:ext cx="1357322" cy="107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214546" y="5643578"/>
            <a:ext cx="3643338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7429520" y="3071810"/>
            <a:ext cx="1357322" cy="107157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1</a:t>
            </a:r>
            <a:endParaRPr lang="fr-FR" sz="9600" b="1" dirty="0"/>
          </a:p>
        </p:txBody>
      </p:sp>
      <p:sp>
        <p:nvSpPr>
          <p:cNvPr id="14" name="Ellipse 13"/>
          <p:cNvSpPr/>
          <p:nvPr/>
        </p:nvSpPr>
        <p:spPr>
          <a:xfrm>
            <a:off x="7429520" y="4286256"/>
            <a:ext cx="1357322" cy="107157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7429520" y="5500702"/>
            <a:ext cx="135732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وضع مجموعة من الشرائط </a:t>
            </a:r>
            <a:br>
              <a:rPr lang="ar-MA" sz="5400" b="1" dirty="0" smtClean="0"/>
            </a:br>
            <a:r>
              <a:rPr lang="ar-MA" sz="5400" b="1" dirty="0" smtClean="0"/>
              <a:t>أتابع الترتيب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1928802"/>
            <a:ext cx="6357982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71604" y="4286256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00430" y="314324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500958" y="1857364"/>
            <a:ext cx="1357322" cy="107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214546" y="5643578"/>
            <a:ext cx="3643338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7429520" y="3071810"/>
            <a:ext cx="1357322" cy="107157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1</a:t>
            </a:r>
            <a:endParaRPr lang="fr-FR" sz="9600" b="1" dirty="0"/>
          </a:p>
        </p:txBody>
      </p:sp>
      <p:sp>
        <p:nvSpPr>
          <p:cNvPr id="14" name="Ellipse 13"/>
          <p:cNvSpPr/>
          <p:nvPr/>
        </p:nvSpPr>
        <p:spPr>
          <a:xfrm>
            <a:off x="7429520" y="4286256"/>
            <a:ext cx="1357322" cy="107157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7429520" y="5500702"/>
            <a:ext cx="135732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2</a:t>
            </a:r>
            <a:endParaRPr lang="fr-FR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وضع مجموعة من الشرائط </a:t>
            </a:r>
            <a:br>
              <a:rPr lang="ar-MA" sz="5400" b="1" dirty="0" smtClean="0"/>
            </a:br>
            <a:r>
              <a:rPr lang="ar-MA" sz="5400" b="1" dirty="0" smtClean="0"/>
              <a:t>أتابع الترتيب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1928802"/>
            <a:ext cx="6357982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71604" y="4286256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00430" y="314324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500958" y="1857364"/>
            <a:ext cx="1357322" cy="107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214546" y="5643578"/>
            <a:ext cx="3643338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7429520" y="3071810"/>
            <a:ext cx="1357322" cy="107157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1</a:t>
            </a:r>
            <a:endParaRPr lang="fr-FR" sz="9600" b="1" dirty="0"/>
          </a:p>
        </p:txBody>
      </p:sp>
      <p:sp>
        <p:nvSpPr>
          <p:cNvPr id="14" name="Ellipse 13"/>
          <p:cNvSpPr/>
          <p:nvPr/>
        </p:nvSpPr>
        <p:spPr>
          <a:xfrm>
            <a:off x="7429520" y="4286256"/>
            <a:ext cx="1357322" cy="107157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/>
              <a:t>3</a:t>
            </a:r>
            <a:endParaRPr lang="fr-FR" sz="11500" b="1" dirty="0"/>
          </a:p>
        </p:txBody>
      </p:sp>
      <p:sp>
        <p:nvSpPr>
          <p:cNvPr id="15" name="Ellipse 14"/>
          <p:cNvSpPr/>
          <p:nvPr/>
        </p:nvSpPr>
        <p:spPr>
          <a:xfrm>
            <a:off x="7429520" y="5500702"/>
            <a:ext cx="135732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2</a:t>
            </a:r>
            <a:endParaRPr lang="fr-FR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15342" cy="1862117"/>
          </a:xfrm>
        </p:spPr>
        <p:txBody>
          <a:bodyPr>
            <a:normAutofit fontScale="90000"/>
          </a:bodyPr>
          <a:lstStyle/>
          <a:p>
            <a:pPr algn="ctr"/>
            <a:r>
              <a:rPr lang="ar-MA" sz="98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وضعية</a:t>
            </a:r>
            <a:r>
              <a:rPr lang="ar-MA" sz="80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جديدة</a:t>
            </a:r>
            <a:r>
              <a:rPr lang="ar-MA" sz="31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</a:t>
            </a:r>
            <a:r>
              <a:rPr lang="ar-MA" sz="3100" b="1" dirty="0" smtClean="0"/>
              <a:t/>
            </a:r>
            <a:br>
              <a:rPr lang="ar-MA" sz="3100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1785926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9600" b="1" dirty="0" smtClean="0"/>
              <a:t>اختيار شريط </a:t>
            </a:r>
            <a:br>
              <a:rPr lang="ar-MA" sz="9600" b="1" dirty="0" smtClean="0"/>
            </a:br>
            <a:r>
              <a:rPr lang="ar-MA" sz="9600" b="1" dirty="0" smtClean="0">
                <a:ln w="381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أطول من</a:t>
            </a:r>
            <a:r>
              <a:rPr lang="ar-MA" sz="9600" b="1" dirty="0" smtClean="0"/>
              <a:t/>
            </a:r>
            <a:br>
              <a:rPr lang="ar-MA" sz="9600" b="1" dirty="0" smtClean="0"/>
            </a:br>
            <a:r>
              <a:rPr lang="ar-MA" sz="9600" b="1" dirty="0" smtClean="0"/>
              <a:t> الشريط </a:t>
            </a:r>
            <a:r>
              <a:rPr lang="ar-MA" sz="9600" b="1" dirty="0" smtClean="0">
                <a:solidFill>
                  <a:srgbClr val="0070C0"/>
                </a:solidFill>
              </a:rPr>
              <a:t>الأزرق</a:t>
            </a:r>
            <a:endParaRPr lang="fr-FR" sz="9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وضع مجموعة من الشرائط </a:t>
            </a:r>
            <a:br>
              <a:rPr lang="ar-MA" sz="5400" b="1" dirty="0" smtClean="0"/>
            </a:br>
            <a:r>
              <a:rPr lang="ar-MA" sz="5400" b="1" dirty="0" smtClean="0"/>
              <a:t>أتابع الترتيب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1928802"/>
            <a:ext cx="6357982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571604" y="4286256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00430" y="314324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7500958" y="1857364"/>
            <a:ext cx="1357322" cy="10715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/>
              <a:t>4</a:t>
            </a:r>
            <a:endParaRPr lang="fr-FR" sz="11500" b="1" dirty="0"/>
          </a:p>
        </p:txBody>
      </p:sp>
      <p:sp>
        <p:nvSpPr>
          <p:cNvPr id="11" name="Rectangle 10"/>
          <p:cNvSpPr/>
          <p:nvPr/>
        </p:nvSpPr>
        <p:spPr>
          <a:xfrm>
            <a:off x="2214546" y="5643578"/>
            <a:ext cx="3643338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7429520" y="3071810"/>
            <a:ext cx="1357322" cy="107157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1</a:t>
            </a:r>
            <a:endParaRPr lang="fr-FR" sz="9600" b="1" dirty="0"/>
          </a:p>
        </p:txBody>
      </p:sp>
      <p:sp>
        <p:nvSpPr>
          <p:cNvPr id="14" name="Ellipse 13"/>
          <p:cNvSpPr/>
          <p:nvPr/>
        </p:nvSpPr>
        <p:spPr>
          <a:xfrm>
            <a:off x="7429520" y="4286256"/>
            <a:ext cx="1357322" cy="107157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/>
              <a:t>3</a:t>
            </a:r>
            <a:endParaRPr lang="fr-FR" sz="11500" b="1" dirty="0"/>
          </a:p>
        </p:txBody>
      </p:sp>
      <p:sp>
        <p:nvSpPr>
          <p:cNvPr id="15" name="Ellipse 14"/>
          <p:cNvSpPr/>
          <p:nvPr/>
        </p:nvSpPr>
        <p:spPr>
          <a:xfrm>
            <a:off x="7429520" y="5500702"/>
            <a:ext cx="1357322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/>
              <a:t>2</a:t>
            </a:r>
            <a:endParaRPr lang="fr-FR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15342" cy="1862117"/>
          </a:xfrm>
        </p:spPr>
        <p:txBody>
          <a:bodyPr>
            <a:normAutofit fontScale="90000"/>
          </a:bodyPr>
          <a:lstStyle/>
          <a:p>
            <a:pPr algn="ctr"/>
            <a:r>
              <a:rPr lang="ar-MA" sz="98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وضعية</a:t>
            </a:r>
            <a:r>
              <a:rPr lang="ar-MA" sz="80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جديدة</a:t>
            </a:r>
            <a:r>
              <a:rPr lang="ar-MA" sz="31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</a:t>
            </a:r>
            <a:r>
              <a:rPr lang="ar-MA" sz="3100" b="1" dirty="0" smtClean="0"/>
              <a:t/>
            </a:r>
            <a:br>
              <a:rPr lang="ar-MA" sz="3100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596" y="1456521"/>
            <a:ext cx="821537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11500" b="1" dirty="0" smtClean="0"/>
              <a:t>مقارنة طولين باستعمال</a:t>
            </a:r>
          </a:p>
          <a:p>
            <a:pPr algn="ctr"/>
            <a:r>
              <a:rPr lang="ar-MA" sz="11500" b="1" dirty="0" smtClean="0">
                <a:solidFill>
                  <a:srgbClr val="FF0000"/>
                </a:solidFill>
              </a:rPr>
              <a:t> شريط ورقي</a:t>
            </a:r>
            <a:endParaRPr lang="fr-FR" sz="3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1026" name="Picture 2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23472">
            <a:off x="4069350" y="2133325"/>
            <a:ext cx="4214118" cy="2562640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45879">
            <a:off x="1290341" y="197480"/>
            <a:ext cx="4549221" cy="276641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85852" y="5572140"/>
            <a:ext cx="4643470" cy="4286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286512" y="71435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 1</a:t>
            </a:r>
            <a:endParaRPr lang="fr-FR" sz="3200" b="1" dirty="0"/>
          </a:p>
        </p:txBody>
      </p:sp>
      <p:sp>
        <p:nvSpPr>
          <p:cNvPr id="9" name="Ellipse 8"/>
          <p:cNvSpPr/>
          <p:nvPr/>
        </p:nvSpPr>
        <p:spPr>
          <a:xfrm>
            <a:off x="6429388" y="435769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</a:t>
            </a:r>
            <a:r>
              <a:rPr lang="ar-MA" sz="4000" b="1" dirty="0" smtClean="0"/>
              <a:t> 2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1026" name="Picture 2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23472">
            <a:off x="4069350" y="2133325"/>
            <a:ext cx="4214118" cy="2562640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45879">
            <a:off x="1290341" y="197480"/>
            <a:ext cx="4549221" cy="276641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85852" y="1071546"/>
            <a:ext cx="4643470" cy="4286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286512" y="71435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 1</a:t>
            </a:r>
            <a:endParaRPr lang="fr-FR" sz="3200" b="1" dirty="0"/>
          </a:p>
        </p:txBody>
      </p:sp>
      <p:sp>
        <p:nvSpPr>
          <p:cNvPr id="9" name="Ellipse 8"/>
          <p:cNvSpPr/>
          <p:nvPr/>
        </p:nvSpPr>
        <p:spPr>
          <a:xfrm>
            <a:off x="6429388" y="435769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</a:t>
            </a:r>
            <a:r>
              <a:rPr lang="ar-MA" sz="4000" b="1" dirty="0" smtClean="0"/>
              <a:t> 2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1026" name="Picture 2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23472">
            <a:off x="4069350" y="2133325"/>
            <a:ext cx="4214118" cy="2562640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45879">
            <a:off x="1290341" y="197480"/>
            <a:ext cx="4549221" cy="276641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714744" y="2786058"/>
            <a:ext cx="4643470" cy="4286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286512" y="71435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 1</a:t>
            </a:r>
            <a:endParaRPr lang="fr-FR" sz="3200" b="1" dirty="0"/>
          </a:p>
        </p:txBody>
      </p:sp>
      <p:sp>
        <p:nvSpPr>
          <p:cNvPr id="9" name="Ellipse 8"/>
          <p:cNvSpPr/>
          <p:nvPr/>
        </p:nvSpPr>
        <p:spPr>
          <a:xfrm>
            <a:off x="6429388" y="435769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</a:t>
            </a:r>
            <a:r>
              <a:rPr lang="ar-MA" sz="4000" b="1" dirty="0" smtClean="0"/>
              <a:t> 2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29064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1026" name="Picture 2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23472">
            <a:off x="4069350" y="2133325"/>
            <a:ext cx="4214118" cy="2562640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945879">
            <a:off x="1290341" y="197480"/>
            <a:ext cx="4549221" cy="276641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714744" y="2786058"/>
            <a:ext cx="4643470" cy="4286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6286512" y="71435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 1</a:t>
            </a:r>
            <a:endParaRPr lang="fr-FR" sz="3200" b="1" dirty="0"/>
          </a:p>
        </p:txBody>
      </p:sp>
      <p:sp>
        <p:nvSpPr>
          <p:cNvPr id="9" name="Ellipse 8"/>
          <p:cNvSpPr/>
          <p:nvPr/>
        </p:nvSpPr>
        <p:spPr>
          <a:xfrm>
            <a:off x="6429388" y="435769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3200" b="1" dirty="0" smtClean="0"/>
              <a:t>المفتاح</a:t>
            </a:r>
            <a:r>
              <a:rPr lang="ar-MA" sz="4000" b="1" dirty="0" smtClean="0"/>
              <a:t> 2</a:t>
            </a:r>
            <a:endParaRPr lang="fr-FR" sz="4000" b="1" dirty="0"/>
          </a:p>
        </p:txBody>
      </p:sp>
      <p:sp>
        <p:nvSpPr>
          <p:cNvPr id="8" name="Rectangle 7"/>
          <p:cNvSpPr/>
          <p:nvPr/>
        </p:nvSpPr>
        <p:spPr>
          <a:xfrm>
            <a:off x="3714744" y="2786058"/>
            <a:ext cx="285752" cy="4286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357158" y="5500702"/>
            <a:ext cx="8415342" cy="1076299"/>
          </a:xfrm>
        </p:spPr>
        <p:txBody>
          <a:bodyPr>
            <a:noAutofit/>
          </a:bodyPr>
          <a:lstStyle/>
          <a:p>
            <a:pPr algn="r"/>
            <a:r>
              <a:rPr lang="ar-MA" sz="4800" b="1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نستنتج</a:t>
            </a:r>
            <a:r>
              <a:rPr lang="ar-MA" sz="4800" b="1" u="sng" cap="none" dirty="0" smtClean="0">
                <a:ln w="28575"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:</a:t>
            </a:r>
            <a:r>
              <a:rPr lang="ar-MA" sz="4800" b="1" cap="none" dirty="0" smtClean="0">
                <a:ln w="28575"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800" b="1" cap="none" dirty="0" smtClean="0">
                <a:ln w="28575">
                  <a:solidFill>
                    <a:prstClr val="black"/>
                  </a:solidFill>
                </a:ln>
                <a:solidFill>
                  <a:srgbClr val="33CC33"/>
                </a:solidFill>
              </a:rPr>
              <a:t>المفتاح2</a:t>
            </a:r>
            <a:r>
              <a:rPr lang="ar-MA" sz="4800" b="1" cap="none" dirty="0" smtClean="0">
                <a:ln w="28575"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8000" b="1" cap="none" dirty="0" smtClean="0">
                <a:ln w="28575"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أقصر</a:t>
            </a:r>
            <a:r>
              <a:rPr lang="ar-MA" sz="4800" b="1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</a:t>
            </a:r>
            <a:r>
              <a:rPr lang="ar-MA" sz="6000" b="1" cap="none" dirty="0" smtClean="0">
                <a:ln w="28575">
                  <a:solidFill>
                    <a:prstClr val="black"/>
                  </a:solidFill>
                </a:ln>
                <a:solidFill>
                  <a:srgbClr val="FF0000"/>
                </a:solidFill>
              </a:rPr>
              <a:t>من</a:t>
            </a:r>
            <a:r>
              <a:rPr lang="ar-MA" sz="4800" b="1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</a:t>
            </a:r>
            <a:r>
              <a:rPr lang="ar-MA" sz="4800" b="1" cap="none" dirty="0" smtClean="0">
                <a:ln w="28575"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المفتاح 1</a:t>
            </a:r>
            <a:r>
              <a:rPr lang="ar-MA" sz="1200" b="1" dirty="0" smtClean="0"/>
              <a:t/>
            </a:r>
            <a:br>
              <a:rPr lang="ar-MA" sz="1200" b="1" dirty="0" smtClean="0"/>
            </a:br>
            <a:r>
              <a:rPr lang="ar-MA" sz="1800" b="1" dirty="0" smtClean="0"/>
              <a:t/>
            </a:r>
            <a:br>
              <a:rPr lang="ar-MA" sz="1800" b="1" dirty="0" smtClean="0"/>
            </a:br>
            <a:endParaRPr lang="fr-FR" sz="1800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15342" cy="1862117"/>
          </a:xfrm>
        </p:spPr>
        <p:txBody>
          <a:bodyPr>
            <a:normAutofit fontScale="90000"/>
          </a:bodyPr>
          <a:lstStyle/>
          <a:p>
            <a:pPr algn="ctr"/>
            <a:r>
              <a:rPr lang="ar-MA" sz="9800" u="sng" cap="none" dirty="0" smtClean="0">
                <a:ln w="28575">
                  <a:solidFill>
                    <a:prstClr val="black"/>
                  </a:solidFill>
                </a:ln>
                <a:solidFill>
                  <a:srgbClr val="FFFF00"/>
                </a:solidFill>
              </a:rPr>
              <a:t>وضعية مماثلة</a:t>
            </a:r>
            <a:r>
              <a:rPr lang="ar-MA" u="sng" cap="none" dirty="0" smtClean="0">
                <a:ln w="28575">
                  <a:solidFill>
                    <a:prstClr val="black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ar-MA" sz="3100" b="1" dirty="0" smtClean="0"/>
              <a:t/>
            </a:r>
            <a:br>
              <a:rPr lang="ar-MA" sz="3100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596" y="1456521"/>
            <a:ext cx="821537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11500" b="1" dirty="0" smtClean="0"/>
              <a:t>مقارنة طولين باستعمال</a:t>
            </a:r>
          </a:p>
          <a:p>
            <a:pPr algn="ctr"/>
            <a:r>
              <a:rPr lang="ar-MA" sz="11500" b="1" dirty="0" smtClean="0">
                <a:solidFill>
                  <a:srgbClr val="FF0000"/>
                </a:solidFill>
              </a:rPr>
              <a:t> شريط ورقي</a:t>
            </a:r>
            <a:endParaRPr lang="fr-FR" sz="3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MA" sz="7200" b="1" dirty="0" smtClean="0"/>
              <a:t>            </a:t>
            </a:r>
            <a:br>
              <a:rPr lang="ar-MA" sz="7200" b="1" dirty="0" smtClean="0"/>
            </a:br>
            <a:r>
              <a:rPr lang="ar-MA" sz="7200" b="1" dirty="0" smtClean="0"/>
              <a:t>ملاحظة طول الشجرتين                  </a:t>
            </a:r>
            <a:br>
              <a:rPr lang="ar-MA" sz="7200" b="1" dirty="0" smtClean="0"/>
            </a:br>
            <a:endParaRPr lang="fr-FR" sz="7200" b="1" dirty="0"/>
          </a:p>
        </p:txBody>
      </p:sp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6" name="Rectangle 5"/>
          <p:cNvSpPr/>
          <p:nvPr/>
        </p:nvSpPr>
        <p:spPr>
          <a:xfrm rot="17920511">
            <a:off x="5188127" y="3781460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786182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4"/>
          <a:srcRect r="28229"/>
          <a:stretch>
            <a:fillRect/>
          </a:stretch>
        </p:blipFill>
        <p:spPr>
          <a:xfrm>
            <a:off x="3857620" y="1428736"/>
            <a:ext cx="2500330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MA" sz="5400" b="1" dirty="0" smtClean="0"/>
              <a:t/>
            </a:r>
            <a:br>
              <a:rPr lang="ar-MA" sz="5400" b="1" dirty="0" smtClean="0"/>
            </a:br>
            <a:r>
              <a:rPr lang="ar-MA" sz="5400" b="1" dirty="0" smtClean="0"/>
              <a:t>وحدة القياس هي:  الشريط الأصفر </a:t>
            </a:r>
            <a:r>
              <a:rPr lang="ar-MA" sz="5400" dirty="0" smtClean="0"/>
              <a:t/>
            </a:r>
            <a:br>
              <a:rPr lang="ar-MA" sz="5400" dirty="0" smtClean="0"/>
            </a:br>
            <a:endParaRPr lang="fr-FR" sz="5400" dirty="0"/>
          </a:p>
        </p:txBody>
      </p:sp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6" name="Rectangle 5"/>
          <p:cNvSpPr/>
          <p:nvPr/>
        </p:nvSpPr>
        <p:spPr>
          <a:xfrm rot="16200000">
            <a:off x="5188127" y="3781460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786182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4"/>
          <a:srcRect r="28229"/>
          <a:stretch>
            <a:fillRect/>
          </a:stretch>
        </p:blipFill>
        <p:spPr>
          <a:xfrm>
            <a:off x="3857620" y="1428736"/>
            <a:ext cx="2500330" cy="3714776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6286512" y="2714620"/>
            <a:ext cx="2500330" cy="71438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2800" b="1" dirty="0" smtClean="0"/>
              <a:t>وحدة القياس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6" name="Rectangle 5"/>
          <p:cNvSpPr/>
          <p:nvPr/>
        </p:nvSpPr>
        <p:spPr>
          <a:xfrm rot="16200000">
            <a:off x="-637757" y="2852279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786182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4"/>
          <a:srcRect r="28229"/>
          <a:stretch>
            <a:fillRect/>
          </a:stretch>
        </p:blipFill>
        <p:spPr>
          <a:xfrm>
            <a:off x="3857620" y="1428736"/>
            <a:ext cx="2500330" cy="3714776"/>
          </a:xfrm>
          <a:prstGeom prst="rect">
            <a:avLst/>
          </a:prstGeom>
        </p:spPr>
      </p:pic>
      <p:sp>
        <p:nvSpPr>
          <p:cNvPr id="1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MA" sz="5400" b="1" dirty="0" smtClean="0"/>
              <a:t/>
            </a:r>
            <a:br>
              <a:rPr lang="ar-MA" sz="5400" b="1" dirty="0" smtClean="0"/>
            </a:br>
            <a:r>
              <a:rPr lang="ar-MA" sz="5400" b="1" dirty="0" smtClean="0"/>
              <a:t>وحدة القياس هي:  الشريط الأصفر </a:t>
            </a:r>
            <a:r>
              <a:rPr lang="ar-MA" sz="5400" dirty="0" smtClean="0"/>
              <a:t/>
            </a:r>
            <a:br>
              <a:rPr lang="ar-MA" sz="5400" dirty="0" smtClean="0"/>
            </a:br>
            <a:endParaRPr lang="fr-F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MA" sz="2200" b="1" dirty="0" smtClean="0"/>
              <a:t>وضعية جديدة</a:t>
            </a:r>
            <a:r>
              <a:rPr lang="ar-MA" b="1" dirty="0" smtClean="0"/>
              <a:t/>
            </a:r>
            <a:br>
              <a:rPr lang="ar-MA" b="1" dirty="0" smtClean="0"/>
            </a:br>
            <a:r>
              <a:rPr lang="ar-MA" sz="5300" b="1" dirty="0" smtClean="0"/>
              <a:t>اختيار شريط            الشريط الأزرق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2143116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714480" y="3429000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428992" y="492919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714480" y="5715016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643306" y="571480"/>
            <a:ext cx="196399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M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أطول من </a:t>
            </a:r>
            <a:endParaRPr lang="fr-FR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6" name="Rectangle 5"/>
          <p:cNvSpPr/>
          <p:nvPr/>
        </p:nvSpPr>
        <p:spPr>
          <a:xfrm rot="16200000">
            <a:off x="-637757" y="2852279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786182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5"/>
          <a:srcRect r="28229"/>
          <a:stretch>
            <a:fillRect/>
          </a:stretch>
        </p:blipFill>
        <p:spPr>
          <a:xfrm>
            <a:off x="3857620" y="1428736"/>
            <a:ext cx="2500330" cy="371477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 rot="16200000">
            <a:off x="-249609" y="3249951"/>
            <a:ext cx="4277963" cy="4926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MA" sz="5400" b="1" dirty="0" smtClean="0"/>
              <a:t/>
            </a:r>
            <a:br>
              <a:rPr lang="ar-MA" sz="5400" b="1" dirty="0" smtClean="0"/>
            </a:br>
            <a:r>
              <a:rPr lang="ar-MA" sz="5400" b="1" dirty="0" smtClean="0"/>
              <a:t>نلون طول النخلة على الشريط الأصفر </a:t>
            </a:r>
            <a:br>
              <a:rPr lang="ar-MA" sz="5400" b="1" dirty="0" smtClean="0"/>
            </a:br>
            <a:endParaRPr lang="fr-F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4"/>
          <a:srcRect r="28229"/>
          <a:stretch>
            <a:fillRect/>
          </a:stretch>
        </p:blipFill>
        <p:spPr>
          <a:xfrm>
            <a:off x="3857620" y="2071678"/>
            <a:ext cx="2500330" cy="37147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29256" y="274638"/>
            <a:ext cx="3257544" cy="4011618"/>
          </a:xfrm>
        </p:spPr>
        <p:txBody>
          <a:bodyPr>
            <a:noAutofit/>
          </a:bodyPr>
          <a:lstStyle/>
          <a:p>
            <a:pPr algn="r" rtl="1"/>
            <a:r>
              <a:rPr lang="ar-MA" sz="6000" b="1" dirty="0" smtClean="0"/>
              <a:t/>
            </a:r>
            <a:br>
              <a:rPr lang="ar-MA" sz="6000" b="1" dirty="0" smtClean="0"/>
            </a:br>
            <a:r>
              <a:rPr lang="ar-MA" sz="6000" b="1" dirty="0" smtClean="0"/>
              <a:t>نقارن طول</a:t>
            </a:r>
            <a:br>
              <a:rPr lang="ar-MA" sz="6000" b="1" dirty="0" smtClean="0"/>
            </a:br>
            <a:r>
              <a:rPr lang="ar-MA" sz="6000" b="1" dirty="0" smtClean="0"/>
              <a:t> النخلة بطول</a:t>
            </a:r>
            <a:br>
              <a:rPr lang="ar-MA" sz="6000" b="1" dirty="0" smtClean="0"/>
            </a:br>
            <a:r>
              <a:rPr lang="ar-MA" sz="6000" b="1" dirty="0" smtClean="0"/>
              <a:t> الشجرة</a:t>
            </a:r>
            <a:br>
              <a:rPr lang="ar-MA" sz="6000" b="1" dirty="0" smtClean="0"/>
            </a:br>
            <a:endParaRPr lang="fr-FR" sz="6000" b="1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-637757" y="2923718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429256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-249609" y="3249951"/>
            <a:ext cx="4277963" cy="4926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3 -0.0044 L 0.2993 -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3 0.0007 L 0.2993 0.0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5"/>
          <a:srcRect r="28229"/>
          <a:stretch>
            <a:fillRect/>
          </a:stretch>
        </p:blipFill>
        <p:spPr>
          <a:xfrm>
            <a:off x="3857620" y="2071678"/>
            <a:ext cx="2500330" cy="371477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6200000">
            <a:off x="2076888" y="2995155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429256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2465034" y="3392827"/>
            <a:ext cx="4277963" cy="4926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5"/>
          <p:cNvSpPr txBox="1">
            <a:spLocks/>
          </p:cNvSpPr>
          <p:nvPr/>
        </p:nvSpPr>
        <p:spPr>
          <a:xfrm>
            <a:off x="6286512" y="274638"/>
            <a:ext cx="2571768" cy="59404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5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نعين طول الشجرة بالأخضر فوق نفس الشريط الأصفر و نقارن</a:t>
            </a:r>
            <a:endParaRPr kumimoji="0" lang="fr-FR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2746023" y="3683341"/>
            <a:ext cx="3715984" cy="492658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9" descr="gif-clipart%20(10)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85786" y="1214422"/>
            <a:ext cx="1333500" cy="4429156"/>
          </a:xfrm>
        </p:spPr>
      </p:pic>
      <p:sp>
        <p:nvSpPr>
          <p:cNvPr id="6" name="Rectangle 5"/>
          <p:cNvSpPr/>
          <p:nvPr/>
        </p:nvSpPr>
        <p:spPr>
          <a:xfrm rot="16200000">
            <a:off x="-637757" y="2852279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786182" y="5715016"/>
            <a:ext cx="221457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الشجرة</a:t>
            </a:r>
            <a:endParaRPr lang="fr-FR" sz="4000" b="1" dirty="0"/>
          </a:p>
        </p:txBody>
      </p:sp>
      <p:sp>
        <p:nvSpPr>
          <p:cNvPr id="9" name="Ellipse 8"/>
          <p:cNvSpPr/>
          <p:nvPr/>
        </p:nvSpPr>
        <p:spPr>
          <a:xfrm>
            <a:off x="285720" y="5786454"/>
            <a:ext cx="2214578" cy="71438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ar-MA" sz="4000" b="1" dirty="0" smtClean="0"/>
              <a:t>النخلة</a:t>
            </a:r>
            <a:endParaRPr lang="fr-FR" sz="4000" b="1" dirty="0"/>
          </a:p>
        </p:txBody>
      </p:sp>
      <p:pic>
        <p:nvPicPr>
          <p:cNvPr id="11" name="Image 10" descr="gif-clipart%20(11).gif"/>
          <p:cNvPicPr>
            <a:picLocks noChangeAspect="1"/>
          </p:cNvPicPr>
          <p:nvPr/>
        </p:nvPicPr>
        <p:blipFill>
          <a:blip r:embed="rId5"/>
          <a:srcRect r="28229"/>
          <a:stretch>
            <a:fillRect/>
          </a:stretch>
        </p:blipFill>
        <p:spPr>
          <a:xfrm>
            <a:off x="3857620" y="1428736"/>
            <a:ext cx="2500330" cy="371477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 rot="16200000">
            <a:off x="-249609" y="3249951"/>
            <a:ext cx="4277963" cy="4926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 rot="16200000">
            <a:off x="2862705" y="2280799"/>
            <a:ext cx="5054257" cy="49265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 rot="16200000">
            <a:off x="3250852" y="2678447"/>
            <a:ext cx="4277963" cy="49265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rot="16200000">
            <a:off x="3567560" y="3004680"/>
            <a:ext cx="3644546" cy="492658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>
          <a:xfrm>
            <a:off x="6000760" y="274638"/>
            <a:ext cx="2686040" cy="6011882"/>
          </a:xfrm>
        </p:spPr>
        <p:txBody>
          <a:bodyPr anchor="t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M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نستنتج:</a:t>
            </a:r>
            <a:br>
              <a:rPr lang="ar-M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M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ar-M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ar-MA" sz="6600" b="1" spc="50" dirty="0" smtClean="0">
                <a:ln w="3810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الشجرة أقصر من النخلة </a:t>
            </a:r>
            <a:endParaRPr lang="fr-FR" sz="6600" b="1" spc="50" dirty="0">
              <a:ln w="3810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9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>
            <a:noAutofit/>
          </a:bodyPr>
          <a:lstStyle/>
          <a:p>
            <a:pPr algn="r" rtl="1"/>
            <a:r>
              <a:rPr lang="ar-MA" sz="3200" b="1" dirty="0" smtClean="0"/>
              <a:t>  الرياضيات ق2              الموضوع قياس الأطوال </a:t>
            </a:r>
            <a:br>
              <a:rPr lang="ar-MA" sz="3200" b="1" dirty="0" smtClean="0"/>
            </a:br>
            <a:r>
              <a:rPr lang="ar-MA" sz="3200" b="1" dirty="0" smtClean="0"/>
              <a:t>النشاط 2</a:t>
            </a:r>
            <a:endParaRPr lang="fr-FR" sz="3200" b="1" dirty="0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0" y="1857364"/>
            <a:ext cx="9144000" cy="500063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ar-MA" sz="8800" b="1" dirty="0" smtClean="0">
                <a:solidFill>
                  <a:schemeClr val="bg1">
                    <a:lumMod val="85000"/>
                  </a:schemeClr>
                </a:solidFill>
              </a:rPr>
              <a:t>انتهاء الحصة</a:t>
            </a:r>
            <a:endParaRPr lang="fr-FR" sz="88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MA" sz="8000" b="1" dirty="0" smtClean="0"/>
              <a:t>أطول شريط :</a:t>
            </a:r>
          </a:p>
          <a:p>
            <a:pPr algn="ctr" rtl="1">
              <a:buNone/>
            </a:pPr>
            <a:r>
              <a:rPr lang="ar-MA" sz="8000" b="1" dirty="0" smtClean="0"/>
              <a:t>هو الشريط </a:t>
            </a:r>
            <a:r>
              <a:rPr lang="ar-MA" sz="8000" b="1" dirty="0" smtClean="0">
                <a:ln w="3810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FFC000"/>
                </a:solidFill>
              </a:rPr>
              <a:t>الأصفر</a:t>
            </a:r>
            <a:r>
              <a:rPr lang="ar-MA" sz="8000" b="1" dirty="0" smtClean="0"/>
              <a:t>.</a:t>
            </a:r>
            <a:endParaRPr lang="fr-FR" sz="8000" b="1" dirty="0"/>
          </a:p>
        </p:txBody>
      </p:sp>
      <p:sp>
        <p:nvSpPr>
          <p:cNvPr id="6" name="Rectangle 5"/>
          <p:cNvSpPr/>
          <p:nvPr/>
        </p:nvSpPr>
        <p:spPr>
          <a:xfrm>
            <a:off x="785786" y="6858000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 -0.333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المقارنة عن طريق الإدراك البصري</a:t>
            </a:r>
            <a:br>
              <a:rPr lang="ar-MA" sz="5400" b="1" dirty="0" smtClean="0"/>
            </a:br>
            <a:r>
              <a:rPr lang="ar-MA" sz="5400" b="1" dirty="0" smtClean="0"/>
              <a:t>جنبا إلى جنب</a:t>
            </a:r>
            <a:endParaRPr lang="fr-FR" sz="5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28662" y="4429132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600076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28662" y="3571876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28662" y="5214950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4800" b="1" dirty="0" smtClean="0"/>
              <a:t>المقارنة عن طريق الإدراك البصري</a:t>
            </a:r>
            <a:br>
              <a:rPr lang="ar-MA" sz="4800" b="1" dirty="0" smtClean="0"/>
            </a:br>
            <a:r>
              <a:rPr lang="ar-MA" sz="4800" b="1" dirty="0" smtClean="0"/>
              <a:t>جنبا إلى جنب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28662" y="4429132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600076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28662" y="3571876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28662" y="5214950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857884" y="3571876"/>
            <a:ext cx="2652730" cy="7143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415342" cy="1862117"/>
          </a:xfrm>
        </p:spPr>
        <p:txBody>
          <a:bodyPr>
            <a:normAutofit fontScale="90000"/>
          </a:bodyPr>
          <a:lstStyle/>
          <a:p>
            <a:pPr algn="ctr"/>
            <a:r>
              <a:rPr lang="ar-MA" sz="98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وضعية</a:t>
            </a:r>
            <a:r>
              <a:rPr lang="ar-MA" sz="80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جديدة</a:t>
            </a:r>
            <a:r>
              <a:rPr lang="ar-MA" sz="3100" u="sng" cap="none" dirty="0" smtClean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</a:rPr>
              <a:t> </a:t>
            </a:r>
            <a:r>
              <a:rPr lang="ar-MA" sz="3100" b="1" dirty="0" smtClean="0"/>
              <a:t/>
            </a:r>
            <a:br>
              <a:rPr lang="ar-MA" sz="3100" b="1" dirty="0" smtClean="0"/>
            </a:br>
            <a:r>
              <a:rPr lang="ar-MA" b="1" dirty="0" smtClean="0"/>
              <a:t/>
            </a:r>
            <a:br>
              <a:rPr lang="ar-MA" b="1" dirty="0" smtClean="0"/>
            </a:br>
            <a:endParaRPr lang="fr-FR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1785926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9600" b="1" dirty="0" smtClean="0"/>
              <a:t>اختيار شريط </a:t>
            </a:r>
            <a:br>
              <a:rPr lang="ar-MA" sz="9600" b="1" dirty="0" smtClean="0"/>
            </a:br>
            <a:r>
              <a:rPr lang="ar-MA" sz="9600" b="1" dirty="0" smtClean="0">
                <a:ln w="38100">
                  <a:solidFill>
                    <a:schemeClr val="tx1"/>
                  </a:solidFill>
                </a:ln>
                <a:solidFill>
                  <a:srgbClr val="FFFF00"/>
                </a:solidFill>
              </a:rPr>
              <a:t>أقصر من</a:t>
            </a:r>
            <a:r>
              <a:rPr lang="ar-MA" sz="9600" b="1" dirty="0" smtClean="0"/>
              <a:t/>
            </a:r>
            <a:br>
              <a:rPr lang="ar-MA" sz="9600" b="1" dirty="0" smtClean="0"/>
            </a:br>
            <a:r>
              <a:rPr lang="ar-MA" sz="9600" b="1" dirty="0" smtClean="0"/>
              <a:t> الشريط </a:t>
            </a:r>
            <a:r>
              <a:rPr lang="ar-MA" sz="9600" b="1" dirty="0" smtClean="0">
                <a:solidFill>
                  <a:srgbClr val="0070C0"/>
                </a:solidFill>
              </a:rPr>
              <a:t>الأزرق</a:t>
            </a:r>
            <a:endParaRPr lang="fr-FR" sz="9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MA" sz="3100" b="1" dirty="0" smtClean="0"/>
              <a:t>وضعية جديدة</a:t>
            </a:r>
            <a:r>
              <a:rPr lang="ar-MA" b="1" dirty="0" smtClean="0"/>
              <a:t/>
            </a:r>
            <a:br>
              <a:rPr lang="ar-MA" b="1" dirty="0" smtClean="0"/>
            </a:br>
            <a:r>
              <a:rPr lang="ar-MA" sz="5300" b="1" dirty="0" smtClean="0"/>
              <a:t>اختيار شريط</a:t>
            </a:r>
            <a:r>
              <a:rPr lang="ar-MA" sz="5300" b="1" dirty="0" smtClean="0">
                <a:solidFill>
                  <a:srgbClr val="FF0000"/>
                </a:solidFill>
              </a:rPr>
              <a:t>                </a:t>
            </a:r>
            <a:r>
              <a:rPr lang="ar-MA" sz="5300" b="1" dirty="0" smtClean="0"/>
              <a:t>الشريط الأزرق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2143116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714480" y="3429000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428992" y="4929198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714480" y="5715016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357554" y="571480"/>
            <a:ext cx="2427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أقصر من </a:t>
            </a:r>
            <a:endParaRPr lang="fr-FR" sz="5400" b="1" dirty="0">
              <a:ln w="28575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57224" y="2143116"/>
            <a:ext cx="6357982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57224" y="3857628"/>
            <a:ext cx="49292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57224" y="4643446"/>
            <a:ext cx="1500198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57224" y="2143116"/>
            <a:ext cx="757242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857224" y="3000372"/>
            <a:ext cx="4929222" cy="6429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MA" sz="5400" b="1" dirty="0" smtClean="0"/>
              <a:t>المقارنة عن طريق الإدراك البصري</a:t>
            </a:r>
            <a:br>
              <a:rPr lang="ar-MA" sz="5400" b="1" dirty="0" smtClean="0"/>
            </a:br>
            <a:r>
              <a:rPr lang="ar-MA" sz="5400" b="1" dirty="0" smtClean="0"/>
              <a:t>جنبا إلى جنب</a:t>
            </a:r>
            <a:endParaRPr lang="fr-F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568</TotalTime>
  <Words>310</Words>
  <Application>Microsoft Office PowerPoint</Application>
  <PresentationFormat>Affichage à l'écran (4:3)</PresentationFormat>
  <Paragraphs>130</Paragraphs>
  <Slides>34</Slides>
  <Notes>34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   </vt:lpstr>
      <vt:lpstr>وضعية جديدة   </vt:lpstr>
      <vt:lpstr>وضعية جديدة اختيار شريط            الشريط الأزرق</vt:lpstr>
      <vt:lpstr>Diapositive 4</vt:lpstr>
      <vt:lpstr>المقارنة عن طريق الإدراك البصري جنبا إلى جنب</vt:lpstr>
      <vt:lpstr>المقارنة عن طريق الإدراك البصري جنبا إلى جنب</vt:lpstr>
      <vt:lpstr>وضعية جديدة   </vt:lpstr>
      <vt:lpstr>وضعية جديدة اختيار شريط                الشريط الأزرق</vt:lpstr>
      <vt:lpstr>المقارنة عن طريق الإدراك البصري جنبا إلى جنب</vt:lpstr>
      <vt:lpstr> اختيار شريط أقصر من الشريط الأزرق</vt:lpstr>
      <vt:lpstr>وضعية جديدة   </vt:lpstr>
      <vt:lpstr>اختيار شريطين لهما نفس الطول</vt:lpstr>
      <vt:lpstr>إخفاء الأشرطة الأخرى</vt:lpstr>
      <vt:lpstr>مقارنتهما بالأشرطة الأخرى جنبا إلى جنب</vt:lpstr>
      <vt:lpstr>وضعية جديدة   </vt:lpstr>
      <vt:lpstr>وضع مجموعة من الشرائط  أتابع الترتيب</vt:lpstr>
      <vt:lpstr>وضع مجموعة من الشرائط  أتابع الترتيب</vt:lpstr>
      <vt:lpstr>وضع مجموعة من الشرائط  أتابع الترتيب</vt:lpstr>
      <vt:lpstr>وضع مجموعة من الشرائط  أتابع الترتيب</vt:lpstr>
      <vt:lpstr>وضع مجموعة من الشرائط  أتابع الترتيب</vt:lpstr>
      <vt:lpstr>وضعية جديدة   </vt:lpstr>
      <vt:lpstr>Diapositive 22</vt:lpstr>
      <vt:lpstr>Diapositive 23</vt:lpstr>
      <vt:lpstr>Diapositive 24</vt:lpstr>
      <vt:lpstr>نستنتج: المفتاح2 أقصر من المفتاح 1  </vt:lpstr>
      <vt:lpstr>وضعية مماثلة   </vt:lpstr>
      <vt:lpstr>             ملاحظة طول الشجرتين                   </vt:lpstr>
      <vt:lpstr> وحدة القياس هي:  الشريط الأصفر  </vt:lpstr>
      <vt:lpstr> وحدة القياس هي:  الشريط الأصفر  </vt:lpstr>
      <vt:lpstr> نلون طول النخلة على الشريط الأصفر  </vt:lpstr>
      <vt:lpstr> نقارن طول  النخلة بطول  الشجرة </vt:lpstr>
      <vt:lpstr>Diapositive 32</vt:lpstr>
      <vt:lpstr>نستنتج:   الشجرة أقصر من النخلة </vt:lpstr>
      <vt:lpstr>  الرياضيات ق2              الموضوع قياس الأطوال  النشاط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80</cp:revision>
  <dcterms:created xsi:type="dcterms:W3CDTF">2009-01-22T15:59:54Z</dcterms:created>
  <dcterms:modified xsi:type="dcterms:W3CDTF">2009-02-03T08:24:51Z</dcterms:modified>
</cp:coreProperties>
</file>