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7" r:id="rId2"/>
    <p:sldId id="256" r:id="rId3"/>
    <p:sldId id="259" r:id="rId4"/>
    <p:sldId id="261" r:id="rId5"/>
    <p:sldId id="262" r:id="rId6"/>
    <p:sldId id="263" r:id="rId7"/>
    <p:sldId id="258" r:id="rId8"/>
    <p:sldId id="264" r:id="rId9"/>
    <p:sldId id="260" r:id="rId10"/>
    <p:sldId id="266" r:id="rId11"/>
    <p:sldId id="265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268" r:id="rId4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0025C-FE8E-4FD3-B151-BCA7F7ED9CC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5032D-5D92-4E20-B7FB-55E8E0BED82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EFDFD-2454-4EFF-AEFE-BC8A8987F09B}" type="datetimeFigureOut">
              <a:rPr lang="fr-FR" smtClean="0"/>
              <a:t>13/03/2011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6135-35A4-46AE-A7D9-DA7180AB474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يسمي التلاميذ الأعداد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يكتبونها كتابة رقمية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حرفية.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يفككون الأعداد إلى المئات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العشرات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الوحدات. 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أنشطة الوضعيات وبناء المفاهيم.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تعداد كميات كبيرة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تمثيلها.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الصفائح، العلب الكبيرة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الصغيرة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209232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أتعرف الأعداد من 0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إلى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999 (3)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فضاء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الرياضيات                            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28750" y="2143125"/>
            <a:ext cx="5429250" cy="584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المهارات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313" y="3857625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:3و4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555" t="42242" r="50194" b="3854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 flipH="1">
            <a:off x="1500166" y="0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57818" y="21431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 flipH="1">
            <a:off x="1571604" y="1357298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 flipH="1">
            <a:off x="1643042" y="2714620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 flipH="1">
            <a:off x="1643042" y="4000504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 flipH="1">
            <a:off x="1428728" y="5286388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 flipH="1">
            <a:off x="6500826" y="500042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 flipH="1">
            <a:off x="6572264" y="1714488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 flipH="1">
            <a:off x="6429388" y="3000372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 flipH="1">
            <a:off x="6429388" y="4214818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 flipH="1">
            <a:off x="6357950" y="5500702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3906" t="62500" r="2343" b="26064"/>
          <a:stretch>
            <a:fillRect/>
          </a:stretch>
        </p:blipFill>
        <p:spPr>
          <a:xfrm>
            <a:off x="0" y="0"/>
            <a:ext cx="9144000" cy="3071810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/>
          <a:srcRect l="3906" t="67553" r="2343" b="26064"/>
          <a:stretch>
            <a:fillRect/>
          </a:stretch>
        </p:blipFill>
        <p:spPr>
          <a:xfrm>
            <a:off x="0" y="2786058"/>
            <a:ext cx="9144000" cy="1714488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6572264" y="1285860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378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 flipH="1">
            <a:off x="5429256" y="1142984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214678" y="1285860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387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 flipH="1">
            <a:off x="2143108" y="1142984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-71470" y="1285860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738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 flipH="1">
            <a:off x="7643802" y="2428868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500726" y="2500306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783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 flipH="1">
            <a:off x="4429124" y="2428868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143108" y="2500306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837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 flipH="1">
            <a:off x="857224" y="2285992"/>
            <a:ext cx="1500198" cy="1285884"/>
          </a:xfrm>
          <a:prstGeom prst="round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&lt;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pic>
        <p:nvPicPr>
          <p:cNvPr id="16" name="Image 15" descr="ق2 فضاء _0.tmp"/>
          <p:cNvPicPr>
            <a:picLocks noChangeAspect="1"/>
          </p:cNvPicPr>
          <p:nvPr/>
        </p:nvPicPr>
        <p:blipFill>
          <a:blip r:embed="rId2"/>
          <a:srcRect l="3906" t="67553" r="2343" b="26064"/>
          <a:stretch>
            <a:fillRect/>
          </a:stretch>
        </p:blipFill>
        <p:spPr>
          <a:xfrm>
            <a:off x="0" y="4286256"/>
            <a:ext cx="9144000" cy="1714488"/>
          </a:xfrm>
          <a:prstGeom prst="rect">
            <a:avLst/>
          </a:prstGeom>
        </p:spPr>
      </p:pic>
      <p:sp>
        <p:nvSpPr>
          <p:cNvPr id="17" name="Rectangle à coins arrondis 16"/>
          <p:cNvSpPr/>
          <p:nvPr/>
        </p:nvSpPr>
        <p:spPr>
          <a:xfrm>
            <a:off x="6572264" y="3643314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873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2777" t="73899" r="2777" b="112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286380" y="21429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26 0.08055 -0.00434 0.16111 -0.01423 0.20949 C -0.02413 0.25787 -0.04201 0.27361 -0.05989 0.28958 " pathEditMode="relative" ptsTypes="a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C -0.00764 0.10996 -0.01441 0.22014 -0.0474 0.28611 C -0.08021 0.35232 -0.13959 0.37385 -0.19879 0.39584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C -0.00764 0.10996 -0.01441 0.22014 -0.0474 0.28611 C -0.08021 0.35232 -0.13959 0.37385 -0.19879 0.39584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C -0.01545 0.11574 -0.02916 0.23172 -0.09583 0.30116 C -0.16232 0.37084 -0.28229 0.39352 -0.40191 0.4169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C 0.00556 0.06389 0.0106 0.12778 0.03525 0.1662 C 0.05973 0.20486 0.104 0.21736 0.14844 0.23032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91 0.06088 0.00382 0.12199 0.01302 0.1588 C 0.02205 0.1956 0.03837 0.20741 0.05486 0.21968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91 0.06088 0.00382 0.12199 0.01302 0.1588 C 0.02205 0.1956 0.03837 0.20741 0.05486 0.21968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2777" t="14583" r="2777" b="6354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33333E-6 C -0.00365 0.05787 -0.00712 0.11621 -0.02413 0.15116 C -0.04062 0.18611 -0.07083 0.19746 -0.10104 0.20926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2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C -0.0066 0.05486 -0.01302 0.11019 -0.04445 0.14352 C -0.07518 0.17662 -0.13091 0.1875 -0.18698 0.19861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33333E-6 C -0.00955 0.06366 -0.0191 0.12755 -0.06493 0.16621 C -0.10972 0.20486 -0.19097 0.21713 -0.27292 0.2301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4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3 -0.00093 C -0.01944 0.06551 -0.03108 0.1324 -0.08732 0.17291 C -0.14254 0.21319 -0.24219 0.22592 -0.34289 0.23958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5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11022E-16 C 0.01111 0.00602 0.02222 0.01204 0.07587 0.01574 C 0.12865 0.01944 0.22378 0.0206 0.32014 0.02199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6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022E-16 C 0.00729 -0.00856 0.01458 -0.01713 0.04983 -0.02222 C 0.08455 -0.02731 0.14722 -0.02894 0.21059 -0.03056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7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C 0.00452 -0.00301 0.00921 -0.00579 0.03143 -0.00741 C 0.0533 -0.00926 0.09289 -0.00972 0.13282 -0.01019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8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C 0.00244 -0.00301 0.00487 -0.00579 0.01667 -0.00741 C 0.0283 -0.00926 0.04913 -0.00972 0.07049 -0.01019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19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46 0.04097 C 0.01476 0.0294 0.01424 0.01805 0.01164 0.01134 C 0.00921 0.0044 0.00452 0.00208 -3.61111E-6 2.22222E-6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0" grpId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C -0.00382 -0.01736 -0.00764 -0.03473 -0.02604 -0.04514 C -0.04393 -0.05556 -0.07639 -0.0588 -0.10903 -0.06227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1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72136" t="19140" r="8853" b="674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1071538" y="3286124"/>
            <a:ext cx="2643206" cy="1000132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2643174" y="142852"/>
            <a:ext cx="1071570" cy="1357322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4714876" y="3357562"/>
            <a:ext cx="2643206" cy="1000132"/>
          </a:xfrm>
          <a:prstGeom prst="roundRect">
            <a:avLst/>
          </a:prstGeom>
          <a:solidFill>
            <a:srgbClr val="FFFF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2714612" y="1714488"/>
            <a:ext cx="1071570" cy="1357322"/>
          </a:xfrm>
          <a:prstGeom prst="roundRect">
            <a:avLst/>
          </a:prstGeom>
          <a:solidFill>
            <a:srgbClr val="FFFF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/>
          <a:srcRect l="79691" t="25983" r="17933" b="72056"/>
          <a:stretch>
            <a:fillRect/>
          </a:stretch>
        </p:blipFill>
        <p:spPr>
          <a:xfrm rot="21057490">
            <a:off x="3714744" y="3286124"/>
            <a:ext cx="1143008" cy="10001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/>
          <a:srcRect l="79691" t="25983" r="17933" b="72056"/>
          <a:stretch>
            <a:fillRect/>
          </a:stretch>
        </p:blipFill>
        <p:spPr>
          <a:xfrm rot="21305812">
            <a:off x="3428121" y="4480301"/>
            <a:ext cx="2510978" cy="15455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mp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C -0.00799 0.02916 -0.0158 0.05856 -0.05382 0.07639 C -0.09115 0.09398 -0.15834 0.09977 -0.22639 0.10578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2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C -0.01041 0.02916 -0.02066 0.05856 -0.07048 0.07639 C -0.11927 0.09398 -0.20729 0.09977 -0.29635 0.10578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3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C -0.01476 0.00301 -0.02952 0.00625 -0.10018 0.00833 C -0.16962 0.01019 -0.29497 0.01088 -0.42171 0.01157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4" grpId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C 0.08594 0.00393 0.17205 0.0081 0.22587 -0.01134 C 0.27969 -0.03079 0.29913 -0.07084 0.32292 -0.11621 C 0.3467 -0.16158 0.36094 -0.25579 0.36858 -0.2838 " pathEditMode="relative" ptsTypes="aa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5" grpId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43042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139 C 0.05816 0.00301 0.11667 0.0081 0.15313 -0.01481 C 0.18958 -0.0375 0.20278 -0.08426 0.21892 -0.1375 C 0.23507 -0.19051 0.24479 -0.30069 0.25 -0.33333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6" grpId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43042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2571736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069 C 0.04184 0.00347 0.08386 0.0081 0.11007 -0.01273 C 0.13646 -0.03333 0.14584 -0.07593 0.15747 -0.12407 C 0.1691 -0.17222 0.17604 -0.27222 0.17986 -0.30185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7" grpId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43042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2571736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500430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139 C 0.02379 0.00301 0.04757 0.0081 0.06251 -0.01481 C 0.07743 -0.0375 0.08282 -0.08426 0.0894 -0.1375 C 0.09601 -0.19051 0.09983 -0.30069 0.10209 -0.33333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8" grpId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43042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2571736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500430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4429124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301 C 0.00729 0.00231 0.01475 0.0081 0.01944 -0.01829 C 0.02413 -0.04444 0.02587 -0.09838 0.02795 -0.15972 C 0.03003 -0.22083 0.03125 -0.34792 0.03194 -0.38565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29" grpId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43042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2571736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500430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4429124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286380" y="507207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208 C -0.01459 0.00278 -0.029 0.00811 -0.03802 -0.0162 C -0.04705 -0.04027 -0.05018 -0.09004 -0.05417 -0.14629 C -0.05816 -0.20277 -0.06059 -0.31967 -0.06181 -0.35439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-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30" grpId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43042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2571736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500430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4429124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286380" y="507207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6143636" y="500063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023 C -0.05295 0.0037 -0.10573 0.0081 -0.13889 -0.01204 C -0.17188 -0.03195 -0.18386 -0.07292 -0.19844 -0.11968 C -0.21302 -0.16621 -0.2217 -0.26273 -0.22639 -0.29144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" y="-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1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3344" t="18685" r="30625" b="6559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00034" y="2857496"/>
            <a:ext cx="3000396" cy="1000132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214678" y="142852"/>
            <a:ext cx="1071570" cy="1357322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00694" y="2928934"/>
            <a:ext cx="3000396" cy="1000132"/>
          </a:xfrm>
          <a:prstGeom prst="roundRect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3143240" y="1571612"/>
            <a:ext cx="1071570" cy="1357322"/>
          </a:xfrm>
          <a:prstGeom prst="roundRect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071538" y="4071942"/>
            <a:ext cx="2643206" cy="1000132"/>
          </a:xfrm>
          <a:prstGeom prst="round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4429124" y="71414"/>
            <a:ext cx="1071570" cy="1357322"/>
          </a:xfrm>
          <a:prstGeom prst="round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500694" y="4214818"/>
            <a:ext cx="2643206" cy="1000132"/>
          </a:xfrm>
          <a:prstGeom prst="roundRect">
            <a:avLst/>
          </a:prstGeom>
          <a:solidFill>
            <a:srgbClr val="00B05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4429124" y="1500174"/>
            <a:ext cx="1071570" cy="1357322"/>
          </a:xfrm>
          <a:prstGeom prst="roundRect">
            <a:avLst/>
          </a:prstGeom>
          <a:solidFill>
            <a:srgbClr val="00B05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Égal 13"/>
          <p:cNvSpPr/>
          <p:nvPr/>
        </p:nvSpPr>
        <p:spPr>
          <a:xfrm>
            <a:off x="3786182" y="3000372"/>
            <a:ext cx="1357322" cy="928694"/>
          </a:xfrm>
          <a:prstGeom prst="mathEqual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7" name="Image 16" descr="ق2 فضاء _0.tmp"/>
          <p:cNvPicPr>
            <a:picLocks noChangeAspect="1"/>
          </p:cNvPicPr>
          <p:nvPr/>
        </p:nvPicPr>
        <p:blipFill>
          <a:blip r:embed="rId2"/>
          <a:srcRect l="79691" t="25983" r="17933" b="72056"/>
          <a:stretch>
            <a:fillRect/>
          </a:stretch>
        </p:blipFill>
        <p:spPr>
          <a:xfrm rot="21305812" flipH="1">
            <a:off x="3570850" y="4210077"/>
            <a:ext cx="1856697" cy="10493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/>
          <a:srcRect l="79691" t="25983" r="17933" b="72056"/>
          <a:stretch>
            <a:fillRect/>
          </a:stretch>
        </p:blipFill>
        <p:spPr>
          <a:xfrm rot="21305812" flipH="1">
            <a:off x="3215527" y="5357967"/>
            <a:ext cx="2645747" cy="10493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/>
          <a:srcRect l="63597" t="31110" r="34524" b="66270"/>
          <a:stretch>
            <a:fillRect/>
          </a:stretch>
        </p:blipFill>
        <p:spPr>
          <a:xfrm>
            <a:off x="357158" y="5357826"/>
            <a:ext cx="1071570" cy="1143008"/>
          </a:xfrm>
          <a:prstGeom prst="rect">
            <a:avLst/>
          </a:prstGeom>
        </p:spPr>
      </p:pic>
      <p:sp>
        <p:nvSpPr>
          <p:cNvPr id="20" name="Rectangle à coins arrondis 19"/>
          <p:cNvSpPr/>
          <p:nvPr/>
        </p:nvSpPr>
        <p:spPr>
          <a:xfrm>
            <a:off x="357158" y="5286388"/>
            <a:ext cx="1071570" cy="1357322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5786446" y="5286388"/>
            <a:ext cx="1071570" cy="1357322"/>
          </a:xfrm>
          <a:prstGeom prst="roundRect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1357290" y="5286388"/>
            <a:ext cx="1000132" cy="1285884"/>
          </a:xfrm>
          <a:prstGeom prst="round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6858016" y="5286388"/>
            <a:ext cx="866780" cy="1357322"/>
          </a:xfrm>
          <a:prstGeom prst="roundRect">
            <a:avLst/>
          </a:prstGeom>
          <a:solidFill>
            <a:srgbClr val="00B05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accel="50000" de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mp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mp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4" grpId="1" animBg="1"/>
      <p:bldP spid="20" grpId="0" animBg="1"/>
      <p:bldP spid="21" grpId="0" animBg="1"/>
      <p:bldP spid="22" grpId="0" animBg="1"/>
      <p:bldP spid="22" grpId="1" animBg="1"/>
      <p:bldP spid="23" grpId="0" animBg="1"/>
      <p:bldP spid="23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43042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2571736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500430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4429124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286380" y="507207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6143636" y="500063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7072330" y="492919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 C -0.08212 0.00394 -0.16424 0.0081 -0.21545 -0.01134 C -0.26684 -0.03056 -0.28542 -0.07014 -0.30816 -0.11505 C -0.33073 -0.16019 -0.34444 -0.25347 -0.35156 -0.28102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  <p:bldP spid="32" grpId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43042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2571736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500430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4429124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286380" y="507207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6143636" y="500063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7072330" y="492919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7929586" y="485776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023 C -0.09844 0.0037 -0.19705 0.0081 -0.25868 -0.01204 C -0.32014 -0.03195 -0.34254 -0.07315 -0.36962 -0.11968 C -0.39688 -0.16621 -0.4132 -0.26297 -0.42188 -0.29167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" y="-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4F41A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3" grpId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855" t="74981" r="31553" b="117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57818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740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15074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730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215206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720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072462" y="142852"/>
            <a:ext cx="1214446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710</a:t>
            </a:r>
            <a:endParaRPr lang="fr-FR" sz="4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3174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643306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214311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357818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143636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72330" y="207167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072462" y="200024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610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857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4304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643174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0430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57686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86380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143636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143768" y="350043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520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072462" y="364331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714348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490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643042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480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2571736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470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500430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460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4429124" y="5143512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450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286380" y="5072074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440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6143636" y="5000636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430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7072330" y="4929198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420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7929586" y="4857760"/>
            <a:ext cx="1285884" cy="1285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410</a:t>
            </a:r>
            <a:endParaRPr lang="fr-FR" sz="3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30816" t="18685" r="50000" b="64226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428596" y="2357430"/>
            <a:ext cx="3000396" cy="1000132"/>
          </a:xfrm>
          <a:prstGeom prst="roundRect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500430" y="0"/>
            <a:ext cx="1071570" cy="1071546"/>
          </a:xfrm>
          <a:prstGeom prst="roundRect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42910" y="5500702"/>
            <a:ext cx="928694" cy="1071546"/>
          </a:xfrm>
          <a:prstGeom prst="roundRect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857752" y="2357430"/>
            <a:ext cx="3000396" cy="1000132"/>
          </a:xfrm>
          <a:prstGeom prst="roundRect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3500430" y="1214422"/>
            <a:ext cx="928694" cy="1071570"/>
          </a:xfrm>
          <a:prstGeom prst="roundRect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5857884" y="5572140"/>
            <a:ext cx="785818" cy="1071570"/>
          </a:xfrm>
          <a:prstGeom prst="roundRect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1571604" y="3429000"/>
            <a:ext cx="1928826" cy="1000132"/>
          </a:xfrm>
          <a:prstGeom prst="round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4572000" y="71414"/>
            <a:ext cx="928694" cy="1071570"/>
          </a:xfrm>
          <a:prstGeom prst="round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571604" y="5500702"/>
            <a:ext cx="928694" cy="1000132"/>
          </a:xfrm>
          <a:prstGeom prst="round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5000628" y="3500438"/>
            <a:ext cx="1928826" cy="1000132"/>
          </a:xfrm>
          <a:prstGeom prst="roundRect">
            <a:avLst/>
          </a:prstGeom>
          <a:solidFill>
            <a:srgbClr val="92D050">
              <a:alpha val="6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4643438" y="1214422"/>
            <a:ext cx="928694" cy="1071570"/>
          </a:xfrm>
          <a:prstGeom prst="roundRect">
            <a:avLst/>
          </a:prstGeom>
          <a:solidFill>
            <a:srgbClr val="92D050">
              <a:alpha val="6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643702" y="5643578"/>
            <a:ext cx="857256" cy="1000132"/>
          </a:xfrm>
          <a:prstGeom prst="roundRect">
            <a:avLst/>
          </a:prstGeom>
          <a:solidFill>
            <a:srgbClr val="92D050">
              <a:alpha val="6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3571868" y="2500306"/>
            <a:ext cx="1214446" cy="857256"/>
          </a:xfrm>
          <a:prstGeom prst="mathEqual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Égal 17"/>
          <p:cNvSpPr/>
          <p:nvPr/>
        </p:nvSpPr>
        <p:spPr>
          <a:xfrm>
            <a:off x="3571868" y="3429000"/>
            <a:ext cx="1357322" cy="928694"/>
          </a:xfrm>
          <a:prstGeom prst="mathEqual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2428860" y="4429132"/>
            <a:ext cx="1071570" cy="1000132"/>
          </a:xfrm>
          <a:prstGeom prst="roundRect">
            <a:avLst/>
          </a:prstGeom>
          <a:solidFill>
            <a:srgbClr val="7030A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5572132" y="142852"/>
            <a:ext cx="928694" cy="1071570"/>
          </a:xfrm>
          <a:prstGeom prst="roundRect">
            <a:avLst/>
          </a:prstGeom>
          <a:solidFill>
            <a:srgbClr val="7030A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2500298" y="5500702"/>
            <a:ext cx="785818" cy="1000132"/>
          </a:xfrm>
          <a:prstGeom prst="roundRect">
            <a:avLst/>
          </a:prstGeom>
          <a:solidFill>
            <a:srgbClr val="7030A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4929190" y="4572008"/>
            <a:ext cx="1428760" cy="1000132"/>
          </a:xfrm>
          <a:prstGeom prst="round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5715008" y="1285860"/>
            <a:ext cx="928694" cy="1071570"/>
          </a:xfrm>
          <a:prstGeom prst="round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7500958" y="5643578"/>
            <a:ext cx="928694" cy="1000132"/>
          </a:xfrm>
          <a:prstGeom prst="round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5" name="Image 24" descr="ق2 فضاء _0.tmp"/>
          <p:cNvPicPr>
            <a:picLocks noChangeAspect="1"/>
          </p:cNvPicPr>
          <p:nvPr/>
        </p:nvPicPr>
        <p:blipFill>
          <a:blip r:embed="rId2"/>
          <a:srcRect l="79691" t="25983" r="17933" b="72056"/>
          <a:stretch>
            <a:fillRect/>
          </a:stretch>
        </p:blipFill>
        <p:spPr>
          <a:xfrm rot="21305812">
            <a:off x="3542744" y="4557691"/>
            <a:ext cx="1381532" cy="10493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6" name="Image 25" descr="ق2 فضاء _0.tmp"/>
          <p:cNvPicPr>
            <a:picLocks noChangeAspect="1"/>
          </p:cNvPicPr>
          <p:nvPr/>
        </p:nvPicPr>
        <p:blipFill>
          <a:blip r:embed="rId2"/>
          <a:srcRect l="79691" t="25983" r="17933" b="72056"/>
          <a:stretch>
            <a:fillRect/>
          </a:stretch>
        </p:blipFill>
        <p:spPr>
          <a:xfrm rot="21305812">
            <a:off x="3210956" y="5520495"/>
            <a:ext cx="2574569" cy="10493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accel="50000" de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mph" presetSubtype="0" accel="50000" de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mp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mp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20" grpId="0" animBg="1"/>
      <p:bldP spid="21" grpId="0" animBg="1"/>
      <p:bldP spid="21" grpId="1" animBg="1"/>
      <p:bldP spid="22" grpId="0" animBg="1"/>
      <p:bldP spid="23" grpId="0" animBg="1"/>
      <p:bldP spid="24" grpId="0" animBg="1"/>
      <p:bldP spid="2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7204" t="14583" r="73612" b="6513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785786" y="2285992"/>
            <a:ext cx="3000396" cy="1000132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800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14678" y="0"/>
            <a:ext cx="1071570" cy="714380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000628" y="2214554"/>
            <a:ext cx="3000396" cy="1000132"/>
          </a:xfrm>
          <a:prstGeom prst="roundRect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800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143240" y="857232"/>
            <a:ext cx="1071570" cy="928694"/>
          </a:xfrm>
          <a:prstGeom prst="roundRect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071538" y="3429000"/>
            <a:ext cx="2643206" cy="1000132"/>
          </a:xfrm>
          <a:prstGeom prst="round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90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286248" y="0"/>
            <a:ext cx="1071570" cy="785794"/>
          </a:xfrm>
          <a:prstGeom prst="round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357818" y="3357562"/>
            <a:ext cx="2643206" cy="1000132"/>
          </a:xfrm>
          <a:prstGeom prst="roundRect">
            <a:avLst/>
          </a:prstGeom>
          <a:solidFill>
            <a:srgbClr val="00B05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70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214810" y="857232"/>
            <a:ext cx="1000132" cy="1000132"/>
          </a:xfrm>
          <a:prstGeom prst="roundRect">
            <a:avLst/>
          </a:prstGeom>
          <a:solidFill>
            <a:srgbClr val="00B05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Égal 12"/>
          <p:cNvSpPr/>
          <p:nvPr/>
        </p:nvSpPr>
        <p:spPr>
          <a:xfrm>
            <a:off x="3714744" y="2357430"/>
            <a:ext cx="1357322" cy="928694"/>
          </a:xfrm>
          <a:prstGeom prst="mathEqual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/>
          <a:srcRect l="79691" t="25983" r="17933" b="72056"/>
          <a:stretch>
            <a:fillRect/>
          </a:stretch>
        </p:blipFill>
        <p:spPr>
          <a:xfrm rot="21305812">
            <a:off x="3756784" y="3396077"/>
            <a:ext cx="1532195" cy="10493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/>
          <a:srcRect l="79691" t="25983" r="17933" b="72056"/>
          <a:stretch>
            <a:fillRect/>
          </a:stretch>
        </p:blipFill>
        <p:spPr>
          <a:xfrm rot="21305812">
            <a:off x="3397949" y="5459803"/>
            <a:ext cx="2431130" cy="10493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6" name="Rectangle à coins arrondis 15"/>
          <p:cNvSpPr/>
          <p:nvPr/>
        </p:nvSpPr>
        <p:spPr>
          <a:xfrm>
            <a:off x="285720" y="5286388"/>
            <a:ext cx="1071570" cy="1357322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5786446" y="5286388"/>
            <a:ext cx="1071570" cy="1357322"/>
          </a:xfrm>
          <a:prstGeom prst="roundRect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357290" y="5286388"/>
            <a:ext cx="1000132" cy="1285884"/>
          </a:xfrm>
          <a:prstGeom prst="roundRect">
            <a:avLst/>
          </a:prstGeom>
          <a:solidFill>
            <a:srgbClr val="FFFF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6858016" y="5286388"/>
            <a:ext cx="1071570" cy="1357322"/>
          </a:xfrm>
          <a:prstGeom prst="roundRect">
            <a:avLst/>
          </a:prstGeom>
          <a:solidFill>
            <a:srgbClr val="00B05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7929586" y="5286388"/>
            <a:ext cx="1000132" cy="1285884"/>
          </a:xfrm>
          <a:prstGeom prst="roundRect">
            <a:avLst/>
          </a:prstGeom>
          <a:solidFill>
            <a:srgbClr val="7030A0">
              <a:alpha val="7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2357422" y="5286388"/>
            <a:ext cx="1000132" cy="1285884"/>
          </a:xfrm>
          <a:prstGeom prst="roundRect">
            <a:avLst/>
          </a:prstGeom>
          <a:solidFill>
            <a:srgbClr val="7030A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accel="50000" de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mp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3" grpId="1" animBg="1"/>
      <p:bldP spid="16" grpId="0" animBg="1"/>
      <p:bldP spid="1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61187" t="38763" r="3656" b="382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61187" t="42832" r="10248" b="382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0" y="1142984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499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500826" y="1142984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501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0" y="2214554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608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429420" y="2357430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610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0" y="3429000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798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500858" y="3429000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800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0" y="4643446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829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500858" y="4572008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831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0" y="5715016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7030A0"/>
                </a:solidFill>
              </a:rPr>
              <a:t>989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572296" y="5786454"/>
            <a:ext cx="2571736" cy="10001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7030A0"/>
                </a:solidFill>
              </a:rPr>
              <a:t>991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5555" t="37500" r="45616" b="3854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552</Words>
  <Application>Microsoft Office PowerPoint</Application>
  <PresentationFormat>Affichage à l'écran (4:3)</PresentationFormat>
  <Paragraphs>519</Paragraphs>
  <Slides>43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44" baseType="lpstr">
      <vt:lpstr>Thème Office</vt:lpstr>
      <vt:lpstr> يسمي التلاميذ الأعداد و يكتبونها كتابة رقمية و حرفية. يفككون الأعداد إلى المئات و العشرات و الوحدات.    أنشطة الوضعيات وبناء المفاهيم.  النشاط المقترح: تعداد كميات كبيرة و تمثيلها. صيغة العمل: ينجز العمل جماعيا. اللوازم الضرورية:التربيعات و القضبان و الصفائح، العلب الكبيرة و الصغيرة 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يسمي التلاميذ الأعداد و يكتبونها كتابة رقمية و حرفية. يفككون الأعداد إلى المئات و العشرات و الوحدات.    أنشطة الوضعيات وبناء المفاهيم.  النشاط المقترح: تعداد كميات كبيرة و تمثيلها. صيغة العمل: ينجز العمل جماعيا. اللوازم الضرورية:التربيعات و القضبان و الصفائح، العلب الكبيرة و الصغيرة   </dc:title>
  <dc:creator>Unicornis</dc:creator>
  <cp:lastModifiedBy>Unicornis</cp:lastModifiedBy>
  <cp:revision>28</cp:revision>
  <dcterms:created xsi:type="dcterms:W3CDTF">2011-03-13T22:27:32Z</dcterms:created>
  <dcterms:modified xsi:type="dcterms:W3CDTF">2011-03-14T01:22:35Z</dcterms:modified>
</cp:coreProperties>
</file>