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85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8"/>
  </p:notesMasterIdLst>
  <p:sldIdLst>
    <p:sldId id="257" r:id="rId2"/>
    <p:sldId id="258" r:id="rId3"/>
    <p:sldId id="259" r:id="rId4"/>
    <p:sldId id="292" r:id="rId5"/>
    <p:sldId id="264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8" r:id="rId48"/>
    <p:sldId id="306" r:id="rId49"/>
    <p:sldId id="307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56D96-2EDC-42C0-B74F-BCDD38688B89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98647-FB57-4FCB-892E-BD32763E4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fr-F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fr-F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fr-F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fr-F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fr-F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fr-F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fr-F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fr-F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fr-F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fr-FR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fr-F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fr-FR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fr-FR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fr-FR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fr-FR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fr-FR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fr-FR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fr-FR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fr-FR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fr-FR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fr-FR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fr-FR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fr-FR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fr-FR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fr-FR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fr-FR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fr-FR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fr-FR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fr-FR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fr-FR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fr-FR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fr-FR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fr-FR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fr-FR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fr-FR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fr-FR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fr-FR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fr-FR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fr-FR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73</a:t>
            </a:fld>
            <a:endParaRPr lang="fr-FR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74</a:t>
            </a:fld>
            <a:endParaRPr lang="fr-FR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75</a:t>
            </a:fld>
            <a:endParaRPr lang="fr-FR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76</a:t>
            </a:fld>
            <a:endParaRPr lang="fr-FR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77</a:t>
            </a:fld>
            <a:endParaRPr lang="fr-FR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78</a:t>
            </a:fld>
            <a:endParaRPr lang="fr-FR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79</a:t>
            </a:fld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80</a:t>
            </a:fld>
            <a:endParaRPr lang="fr-FR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81</a:t>
            </a:fld>
            <a:endParaRPr lang="fr-FR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82</a:t>
            </a:fld>
            <a:endParaRPr lang="fr-FR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83</a:t>
            </a:fld>
            <a:endParaRPr lang="fr-FR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84</a:t>
            </a:fld>
            <a:endParaRPr lang="fr-FR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85</a:t>
            </a:fld>
            <a:endParaRPr lang="fr-FR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86</a:t>
            </a:fld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03903-ACB7-4E0E-9FFC-19E3D5956B9A}" type="datetimeFigureOut">
              <a:rPr lang="fr-FR" smtClean="0"/>
              <a:pPr/>
              <a:t>13/03/2009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1E1E0-7563-40F8-A884-57263B59896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r"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 التلاميذ الخط المستقيم.</a:t>
            </a:r>
            <a:b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يتعرفون المضلع </a:t>
            </a:r>
            <a:r>
              <a:rPr lang="ar-M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غير المضلع.</a:t>
            </a:r>
            <a:b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يتعرفون المثلث </a:t>
            </a:r>
            <a:r>
              <a:rPr lang="ar-M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المربع </a:t>
            </a:r>
            <a:r>
              <a:rPr lang="ar-M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المستطيل </a:t>
            </a:r>
            <a:r>
              <a:rPr lang="ar-M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القرص.</a:t>
            </a:r>
            <a:b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يتعرفون خاصيات الأشكال الهندسية عن طريق الطي </a:t>
            </a:r>
            <a:r>
              <a:rPr lang="ar-M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التماثل. </a:t>
            </a:r>
            <a:b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أنشطة الوضعيات وبناء المفاهيم.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(تعرف المضلعات </a:t>
            </a:r>
            <a:r>
              <a:rPr lang="ar-M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تصنيفها) </a:t>
            </a: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جماعيا.</a:t>
            </a:r>
            <a:b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: </a:t>
            </a:r>
            <a:r>
              <a:rPr lang="ar-M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رسوم لأشكال هندسية مختلفة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20923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أتعرف الأشكال الهندسية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الرياضيات                            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643042" y="4357694"/>
            <a:ext cx="542925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الأولى:يتعرفون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</a:t>
            </a:r>
            <a:r>
              <a:rPr lang="fr-FR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444E-6 C 0.06128 -0.03935 0.12274 -0.07847 0.17326 -0.10671 C 0.22378 -0.13495 0.25017 -0.17083 0.30329 -0.16898 C 0.35642 -0.16713 0.47257 -0.12199 0.49166 -0.0956 C 0.51059 -0.06921 0.46423 -0.04027 0.41823 -0.01111 " pathEditMode="relative" ptsTypes="aaa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571604" y="6286520"/>
            <a:ext cx="6500858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>
            <a:off x="5357818" y="1071546"/>
            <a:ext cx="3357586" cy="121444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 42"/>
          <p:cNvSpPr/>
          <p:nvPr/>
        </p:nvSpPr>
        <p:spPr>
          <a:xfrm>
            <a:off x="2772697" y="4395019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8 branches 43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5" name="Étoile à 8 branches 44"/>
          <p:cNvSpPr/>
          <p:nvPr/>
        </p:nvSpPr>
        <p:spPr>
          <a:xfrm>
            <a:off x="2786050" y="714356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2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7" name="Étoile à 8 branches 46"/>
          <p:cNvSpPr/>
          <p:nvPr/>
        </p:nvSpPr>
        <p:spPr>
          <a:xfrm>
            <a:off x="3786182" y="2357430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9" name="Étoile à 8 branches 48"/>
          <p:cNvSpPr/>
          <p:nvPr/>
        </p:nvSpPr>
        <p:spPr>
          <a:xfrm>
            <a:off x="6429388" y="4572008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50" name="Étoile à 8 branches 49"/>
          <p:cNvSpPr/>
          <p:nvPr/>
        </p:nvSpPr>
        <p:spPr>
          <a:xfrm>
            <a:off x="3143240" y="5357826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Étoile à 8 branches 46"/>
          <p:cNvSpPr/>
          <p:nvPr/>
        </p:nvSpPr>
        <p:spPr>
          <a:xfrm>
            <a:off x="7429520" y="928670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</a:t>
            </a:r>
            <a:r>
              <a:rPr lang="fr-FR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Étoile à 8 branches 46"/>
          <p:cNvSpPr/>
          <p:nvPr/>
        </p:nvSpPr>
        <p:spPr>
          <a:xfrm>
            <a:off x="7500958" y="1000108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</a:t>
            </a:r>
            <a:r>
              <a:rPr lang="fr-FR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819 0.04445 -0.07638 0.08889 -0.1184 0.09561 C -0.16041 0.10232 -0.22951 0.04931 -0.25173 0.04005 " pathEditMode="relative" ptsTypes="a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571604" y="6286520"/>
            <a:ext cx="6500858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>
            <a:off x="5357818" y="1071546"/>
            <a:ext cx="3357586" cy="121444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 42"/>
          <p:cNvSpPr/>
          <p:nvPr/>
        </p:nvSpPr>
        <p:spPr>
          <a:xfrm>
            <a:off x="2772697" y="4395019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8 branches 43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5" name="Étoile à 8 branches 44"/>
          <p:cNvSpPr/>
          <p:nvPr/>
        </p:nvSpPr>
        <p:spPr>
          <a:xfrm>
            <a:off x="2786050" y="714356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2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7" name="Étoile à 8 branches 46"/>
          <p:cNvSpPr/>
          <p:nvPr/>
        </p:nvSpPr>
        <p:spPr>
          <a:xfrm>
            <a:off x="3786182" y="2357430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9" name="Étoile à 8 branches 48"/>
          <p:cNvSpPr/>
          <p:nvPr/>
        </p:nvSpPr>
        <p:spPr>
          <a:xfrm>
            <a:off x="6429388" y="4572008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50" name="Étoile à 8 branches 49"/>
          <p:cNvSpPr/>
          <p:nvPr/>
        </p:nvSpPr>
        <p:spPr>
          <a:xfrm>
            <a:off x="3143240" y="5357826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</a:t>
            </a:r>
            <a:r>
              <a:rPr lang="fr-FR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</a:t>
            </a:r>
            <a:r>
              <a:rPr lang="fr-FR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C 0.06198 -0.03658 0.12413 -0.07315 0.1967 -0.0713 C 0.26927 -0.06945 0.39184 0.03032 0.4349 0.01111 C 0.47813 -0.0081 0.46754 -0.09746 0.4566 -0.18681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-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571604" y="6286520"/>
            <a:ext cx="6500858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>
            <a:off x="5357818" y="1071546"/>
            <a:ext cx="3357586" cy="121444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 42"/>
          <p:cNvSpPr/>
          <p:nvPr/>
        </p:nvSpPr>
        <p:spPr>
          <a:xfrm>
            <a:off x="2772697" y="4395019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8 branches 43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5" name="Étoile à 8 branches 44"/>
          <p:cNvSpPr/>
          <p:nvPr/>
        </p:nvSpPr>
        <p:spPr>
          <a:xfrm>
            <a:off x="2786050" y="714356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2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7" name="Étoile à 8 branches 46"/>
          <p:cNvSpPr/>
          <p:nvPr/>
        </p:nvSpPr>
        <p:spPr>
          <a:xfrm>
            <a:off x="3786182" y="2357430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9" name="Étoile à 8 branches 48"/>
          <p:cNvSpPr/>
          <p:nvPr/>
        </p:nvSpPr>
        <p:spPr>
          <a:xfrm>
            <a:off x="6429388" y="4572008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50" name="Étoile à 8 branches 49"/>
          <p:cNvSpPr/>
          <p:nvPr/>
        </p:nvSpPr>
        <p:spPr>
          <a:xfrm>
            <a:off x="3143240" y="5357826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Forme libre 42"/>
          <p:cNvSpPr/>
          <p:nvPr/>
        </p:nvSpPr>
        <p:spPr>
          <a:xfrm>
            <a:off x="2772697" y="4395019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Étoile à 8 branches 48"/>
          <p:cNvSpPr/>
          <p:nvPr/>
        </p:nvSpPr>
        <p:spPr>
          <a:xfrm>
            <a:off x="6429388" y="4572008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34 -0.07222 -0.01667 -0.14444 -0.03716 -0.17847 C -0.05764 -0.2125 -0.12882 -0.18449 -0.12257 -0.20416 C -0.11632 -0.22384 -0.05816 -0.26041 0 -0.29676 " pathEditMode="relative" ptsTypes="aa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77 -0.05532 C -0.04895 -0.18218 0.00469 -0.30903 0.01615 -0.38102 C 0.02796 -0.45301 -0.05503 -0.4588 -0.03316 -0.48727 C -0.01145 -0.51551 0.06754 -0.53356 0.14636 -0.55093 " pathEditMode="relative" rAng="2031822" ptsTypes="aaaA">
                                      <p:cBhvr>
                                        <p:cTn id="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-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Forme libre 42"/>
          <p:cNvSpPr/>
          <p:nvPr/>
        </p:nvSpPr>
        <p:spPr>
          <a:xfrm>
            <a:off x="2857488" y="2143116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Étoile à 8 branches 48"/>
          <p:cNvSpPr/>
          <p:nvPr/>
        </p:nvSpPr>
        <p:spPr>
          <a:xfrm>
            <a:off x="7572396" y="928670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</a:t>
            </a:r>
            <a:r>
              <a:rPr lang="fr-FR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571604" y="6286520"/>
            <a:ext cx="6500858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>
            <a:off x="5357818" y="1071546"/>
            <a:ext cx="3357586" cy="121444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 42"/>
          <p:cNvSpPr/>
          <p:nvPr/>
        </p:nvSpPr>
        <p:spPr>
          <a:xfrm>
            <a:off x="2772697" y="4395019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8 branches 43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5" name="Étoile à 8 branches 44"/>
          <p:cNvSpPr/>
          <p:nvPr/>
        </p:nvSpPr>
        <p:spPr>
          <a:xfrm>
            <a:off x="2786050" y="714356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2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7" name="Étoile à 8 branches 46"/>
          <p:cNvSpPr/>
          <p:nvPr/>
        </p:nvSpPr>
        <p:spPr>
          <a:xfrm>
            <a:off x="3786182" y="2357430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9" name="Étoile à 8 branches 48"/>
          <p:cNvSpPr/>
          <p:nvPr/>
        </p:nvSpPr>
        <p:spPr>
          <a:xfrm>
            <a:off x="6429388" y="4572008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50" name="Étoile à 8 branches 49"/>
          <p:cNvSpPr/>
          <p:nvPr/>
        </p:nvSpPr>
        <p:spPr>
          <a:xfrm>
            <a:off x="3143240" y="5357826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571604" y="6286520"/>
            <a:ext cx="6500858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>
            <a:off x="5357818" y="1071546"/>
            <a:ext cx="3357586" cy="121444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 42"/>
          <p:cNvSpPr/>
          <p:nvPr/>
        </p:nvSpPr>
        <p:spPr>
          <a:xfrm>
            <a:off x="2772697" y="4395019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8 branches 43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5" name="Étoile à 8 branches 44"/>
          <p:cNvSpPr/>
          <p:nvPr/>
        </p:nvSpPr>
        <p:spPr>
          <a:xfrm>
            <a:off x="2786050" y="714356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2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7" name="Étoile à 8 branches 46"/>
          <p:cNvSpPr/>
          <p:nvPr/>
        </p:nvSpPr>
        <p:spPr>
          <a:xfrm>
            <a:off x="3786182" y="2357430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9" name="Étoile à 8 branches 48"/>
          <p:cNvSpPr/>
          <p:nvPr/>
        </p:nvSpPr>
        <p:spPr>
          <a:xfrm>
            <a:off x="6429388" y="4572008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50" name="Étoile à 8 branches 49"/>
          <p:cNvSpPr/>
          <p:nvPr/>
        </p:nvSpPr>
        <p:spPr>
          <a:xfrm>
            <a:off x="3143240" y="5357826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Connecteur droit 30"/>
          <p:cNvCxnSpPr/>
          <p:nvPr/>
        </p:nvCxnSpPr>
        <p:spPr>
          <a:xfrm flipV="1">
            <a:off x="1571604" y="6286520"/>
            <a:ext cx="6500858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Étoile à 8 branches 49"/>
          <p:cNvSpPr/>
          <p:nvPr/>
        </p:nvSpPr>
        <p:spPr>
          <a:xfrm>
            <a:off x="3143240" y="5357826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C -0.00712 -0.13241 -0.01423 -0.26482 0.02587 -0.36991 C 0.06597 -0.475 0.16528 -0.58241 0.24045 -0.63009 C 0.31563 -0.67778 0.39653 -0.6669 0.47743 -0.65602 " pathEditMode="relative" ptsTypes="aa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8334 -0.05601 -0.16667 -0.1118 -0.18229 -0.17199 C -0.19792 -0.23217 -0.13438 -0.31435 -0.09358 -0.36134 C -0.05278 -0.40833 0.00503 -0.43101 0.06302 -0.4537 " pathEditMode="relative" ptsTypes="aa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Connecteur droit 30"/>
          <p:cNvCxnSpPr/>
          <p:nvPr/>
        </p:nvCxnSpPr>
        <p:spPr>
          <a:xfrm flipV="1">
            <a:off x="285720" y="3071810"/>
            <a:ext cx="8572560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Étoile à 8 branches 49"/>
          <p:cNvSpPr/>
          <p:nvPr/>
        </p:nvSpPr>
        <p:spPr>
          <a:xfrm>
            <a:off x="7643834" y="785794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</a:t>
            </a:r>
            <a:r>
              <a:rPr lang="fr-FR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ملاحظة الأشكال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وصفها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2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ملاحظة الأشكال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وصفها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2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0892" y="928670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00892" y="928670"/>
            <a:ext cx="1714512" cy="164307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5278 0.03125 -0.30556 0.0625 -0.36771 0.11828 C -0.42986 0.17407 -0.40122 0.25462 -0.37257 0.33541 " pathEditMode="relative" ptsTypes="a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71868" y="3143248"/>
            <a:ext cx="1714512" cy="164307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3240" y="2643182"/>
            <a:ext cx="2714644" cy="25717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57554" y="5500702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ماذا نسمي هذا الشكل؟</a:t>
            </a:r>
            <a:endParaRPr lang="fr-F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5214950"/>
            <a:ext cx="2786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مربع</a:t>
            </a:r>
            <a:endParaRPr lang="fr-F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3240" y="2643182"/>
            <a:ext cx="2714644" cy="25717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57554" y="928670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مماذا</a:t>
            </a:r>
            <a:r>
              <a:rPr lang="ar-M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يتكون هذا الشكل؟</a:t>
            </a:r>
            <a:endParaRPr lang="fr-F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71670" y="5572140"/>
            <a:ext cx="68580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4 مستقيمات</a:t>
            </a:r>
            <a:endParaRPr lang="fr-F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Connecteur en arc 40"/>
          <p:cNvCxnSpPr/>
          <p:nvPr/>
        </p:nvCxnSpPr>
        <p:spPr>
          <a:xfrm>
            <a:off x="5357818" y="1071546"/>
            <a:ext cx="3357586" cy="121444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1: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Étoile à 8 branches 15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54 0.07685 C 0.00209 0.09051 -0.03836 0.10439 -0.10086 0.12361 C -0.16336 0.14282 -0.24791 0.16759 -0.33246 0.19236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3240" y="2643182"/>
            <a:ext cx="2714644" cy="25717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00430" y="1214422"/>
            <a:ext cx="542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مماذا</a:t>
            </a:r>
            <a:r>
              <a:rPr lang="ar-M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يتكون هذا الشكل؟</a:t>
            </a:r>
            <a:endParaRPr lang="fr-F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286380" y="5429264"/>
            <a:ext cx="3214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 من 4 قطع</a:t>
            </a:r>
            <a:endParaRPr lang="fr-F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3214678" y="857232"/>
            <a:ext cx="271464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5400000" flipH="1" flipV="1">
            <a:off x="-963254" y="3677842"/>
            <a:ext cx="264241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071802" y="6856412"/>
            <a:ext cx="271464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5400000" flipH="1" flipV="1">
            <a:off x="7466430" y="3892156"/>
            <a:ext cx="264241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15 C 0 -0.14954 -0.00399 0.05231 -0.00781 0.2548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0.03495 C -0.00347 0.03472 0.1533 0.03727 0.30364 0.03935 " pathEditMode="relative" rAng="215227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1042 C -0.00017 0.00995 0.00365 -0.11366 0.00764 -0.2372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C 0.00104 0.00023 -0.16268 0.00255 -0.31841 0.00556 " pathEditMode="relative" rAng="215227" ptsTypes="aA">
                                      <p:cBhvr>
                                        <p:cTn id="2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3240" y="2643182"/>
            <a:ext cx="2714644" cy="25717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42910" y="928670"/>
            <a:ext cx="82153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كيف هي هذه القطع؟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1472" y="5429264"/>
            <a:ext cx="8358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لها نفس الطول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3240" y="2643182"/>
            <a:ext cx="2714644" cy="25717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5720" y="5357826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لهذا نسمي هذا الشكل مربع</a:t>
            </a:r>
            <a:endParaRPr lang="fr-F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3240" y="2643182"/>
            <a:ext cx="2714644" cy="25717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96" y="1000108"/>
            <a:ext cx="8286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يتكون من 4 قطع</a:t>
            </a:r>
            <a:r>
              <a:rPr lang="fr-FR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5534561"/>
            <a:ext cx="5715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 من 4 أضلاع</a:t>
            </a:r>
            <a:endParaRPr lang="fr-FR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3214678" y="857232"/>
            <a:ext cx="271464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5400000" flipH="1" flipV="1">
            <a:off x="-963254" y="3677842"/>
            <a:ext cx="264241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071802" y="6856412"/>
            <a:ext cx="271464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5400000" flipH="1" flipV="1">
            <a:off x="7466430" y="3892156"/>
            <a:ext cx="264241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15 C 0 -0.14954 -0.00399 0.05231 -0.00781 0.2548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0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0.03495 C -0.00347 0.03472 0.1533 0.03727 0.30364 0.03935 " pathEditMode="relative" rAng="215227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1042 C -0.00017 0.00995 0.00365 -0.11366 0.00764 -0.2372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2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C 0.00104 0.00023 -0.16268 0.00255 -0.31841 0.00556 " pathEditMode="relative" rAng="215227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F519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3240" y="2643182"/>
            <a:ext cx="2714644" cy="257176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5286388"/>
            <a:ext cx="8643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نسميه كذلك مضلع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6 0 C -0.05452 0.04491 -0.10226 0.09028 -0.09722 0.14954 C -0.09219 0.20856 -0.03438 0.28171 0.02361 0.35509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28926" y="3429000"/>
            <a:ext cx="3429024" cy="142876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7158" y="5214950"/>
            <a:ext cx="857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نسمي هذا الشكل مستطيل؟</a:t>
            </a:r>
            <a:endParaRPr lang="fr-F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857232"/>
            <a:ext cx="85010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ماذا نسمي هذا الشكل؟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3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28662" y="4714884"/>
            <a:ext cx="77867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 المستطيل مضلع  </a:t>
            </a:r>
            <a:r>
              <a:rPr lang="ar-M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14414" y="857232"/>
            <a:ext cx="7572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المستطيل مضلع؟ و لماذا؟</a:t>
            </a:r>
            <a:endParaRPr lang="fr-F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14612" y="3143248"/>
            <a:ext cx="3429024" cy="142876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600" b="1" dirty="0">
              <a:solidFill>
                <a:schemeClr val="tx1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2714612" y="928670"/>
            <a:ext cx="3500462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 flipH="1" flipV="1">
            <a:off x="-428263" y="3857231"/>
            <a:ext cx="1428760" cy="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857488" y="6858024"/>
            <a:ext cx="342902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 flipH="1" flipV="1">
            <a:off x="8001818" y="3857628"/>
            <a:ext cx="1427966" cy="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143108" y="5643578"/>
            <a:ext cx="4643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لأن </a:t>
            </a:r>
            <a:r>
              <a:rPr lang="ar-MA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له 4 أضلاع.</a:t>
            </a:r>
            <a:endParaRPr lang="fr-F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C -1.94444E-6 3.33333E-6 0.00365 0.16088 0.00764 0.3226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6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046 C -0.00017 -0.00139 0.13872 -0.00255 0.2724 -0.00393 " pathEditMode="relative" rAng="215227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-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625 C -1.94444E-6 -0.00695 -0.00382 -0.17246 -0.00764 -0.3379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16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36 -0.00718 C 0.0434 -0.00694 -0.11823 -0.00463 -0.27188 -0.00162 " pathEditMode="relative" rAng="215227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F519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Connecteur en arc 40"/>
          <p:cNvCxnSpPr/>
          <p:nvPr/>
        </p:nvCxnSpPr>
        <p:spPr>
          <a:xfrm>
            <a:off x="2214546" y="1785926"/>
            <a:ext cx="4572032" cy="2143140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57158" y="4572008"/>
            <a:ext cx="85011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لا، هذا خط منحني.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Étoile à 8 branches 5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00100" y="5214950"/>
            <a:ext cx="77867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لا، لماذا؟</a:t>
            </a:r>
            <a:endParaRPr lang="fr-FR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C 0.10087 -0.01829 0.20191 -0.03635 0.25503 -0.01343 C 0.30816 0.00949 0.30399 0.09352 0.31823 0.13773 C 0.33246 0.18194 0.33663 0.23217 0.33993 0.25115 " pathEditMode="relative" ptsTypes="aa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7" grpId="0"/>
      <p:bldP spid="7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rde 13"/>
          <p:cNvSpPr/>
          <p:nvPr/>
        </p:nvSpPr>
        <p:spPr>
          <a:xfrm>
            <a:off x="3214678" y="2071678"/>
            <a:ext cx="3429024" cy="2643206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00100" y="5214950"/>
            <a:ext cx="77867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لا، لماذا؟</a:t>
            </a:r>
            <a:endParaRPr lang="fr-FR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rde 8"/>
          <p:cNvSpPr/>
          <p:nvPr/>
        </p:nvSpPr>
        <p:spPr>
          <a:xfrm>
            <a:off x="3214678" y="2071678"/>
            <a:ext cx="3429024" cy="2643206"/>
          </a:xfrm>
          <a:prstGeom prst="chord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rde 13"/>
          <p:cNvSpPr/>
          <p:nvPr/>
        </p:nvSpPr>
        <p:spPr>
          <a:xfrm>
            <a:off x="3214678" y="2071678"/>
            <a:ext cx="3429024" cy="2643206"/>
          </a:xfrm>
          <a:prstGeom prst="chord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الخط مستقيم؟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00100" y="5214950"/>
            <a:ext cx="778671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لا.</a:t>
            </a:r>
            <a:endParaRPr lang="fr-FR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rde 8"/>
          <p:cNvSpPr/>
          <p:nvPr/>
        </p:nvSpPr>
        <p:spPr>
          <a:xfrm>
            <a:off x="3357554" y="2143116"/>
            <a:ext cx="3357586" cy="2428892"/>
          </a:xfrm>
          <a:prstGeom prst="chord">
            <a:avLst>
              <a:gd name="adj1" fmla="val 2400704"/>
              <a:gd name="adj2" fmla="val 16357443"/>
            </a:avLst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الخط مستقيم؟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4348" y="5214950"/>
            <a:ext cx="77867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إذن هذا الشكل ليس بمضلع.</a:t>
            </a:r>
            <a:endParaRPr lang="fr-F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rde 13"/>
          <p:cNvSpPr/>
          <p:nvPr/>
        </p:nvSpPr>
        <p:spPr>
          <a:xfrm>
            <a:off x="3214678" y="2071678"/>
            <a:ext cx="3429024" cy="2643206"/>
          </a:xfrm>
          <a:prstGeom prst="chord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-0.18385 0.00093 -0.36771 0.00209 " pathEditMode="relative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2285984" y="2928934"/>
            <a:ext cx="4000528" cy="2428892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290" y="5534561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 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2285984" y="2928934"/>
            <a:ext cx="4000528" cy="2428892"/>
          </a:xfrm>
          <a:prstGeom prst="parallelogram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لماذا؟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290" y="5534561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نعم،لأن له 4 أضلاع. 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928926" y="785794"/>
            <a:ext cx="342902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-1535933" y="3679017"/>
            <a:ext cx="2500330" cy="5715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285984" y="6999312"/>
            <a:ext cx="3286148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 flipH="1" flipV="1">
            <a:off x="7572364" y="3786190"/>
            <a:ext cx="2500330" cy="6429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9768 C 0.00399 -0.09722 5.55556E-7 0.10463 -0.00382 0.3071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0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1944 C 0.00781 0.01921 0.16458 0.02176 0.31493 0.02384 " pathEditMode="relative" rAng="215227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1042 C -0.00017 0.00995 0.00365 -0.11366 0.00764 -0.2372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2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C 0.00364 0.00046 -0.15799 0.00208 -0.30903 0.00578 " pathEditMode="relative" rAng="215227" ptsTypes="aA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571604" y="6286520"/>
            <a:ext cx="6500858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>
            <a:off x="5357818" y="1071546"/>
            <a:ext cx="3357586" cy="121444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 42"/>
          <p:cNvSpPr/>
          <p:nvPr/>
        </p:nvSpPr>
        <p:spPr>
          <a:xfrm>
            <a:off x="2772697" y="4395019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8 branches 43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5" name="Étoile à 8 branches 44"/>
          <p:cNvSpPr/>
          <p:nvPr/>
        </p:nvSpPr>
        <p:spPr>
          <a:xfrm>
            <a:off x="2786050" y="714356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2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7" name="Étoile à 8 branches 46"/>
          <p:cNvSpPr/>
          <p:nvPr/>
        </p:nvSpPr>
        <p:spPr>
          <a:xfrm>
            <a:off x="3786182" y="2357430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9" name="Étoile à 8 branches 48"/>
          <p:cNvSpPr/>
          <p:nvPr/>
        </p:nvSpPr>
        <p:spPr>
          <a:xfrm>
            <a:off x="6429388" y="4572008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50" name="Étoile à 8 branches 49"/>
          <p:cNvSpPr/>
          <p:nvPr/>
        </p:nvSpPr>
        <p:spPr>
          <a:xfrm>
            <a:off x="3143240" y="5357826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2285984" y="2928934"/>
            <a:ext cx="4000528" cy="2428892"/>
          </a:xfrm>
          <a:prstGeom prst="parallelogram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وماذا نسميه؟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557214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شبه منحرف أو رباعي الأضلاع. </a:t>
            </a:r>
            <a:endParaRPr lang="fr-FR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928926" y="785794"/>
            <a:ext cx="342902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-1535933" y="3679017"/>
            <a:ext cx="2500330" cy="5715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285984" y="6999312"/>
            <a:ext cx="3286148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 flipH="1" flipV="1">
            <a:off x="7572364" y="3786190"/>
            <a:ext cx="2500330" cy="6429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9768 C 0.00399 -0.09722 5.55556E-7 0.10463 -0.00382 0.3071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0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1944 C 0.00781 0.01921 0.16458 0.02176 0.31493 0.02384 " pathEditMode="relative" rAng="215227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1042 C -0.00017 0.00995 0.00365 -0.11366 0.00764 -0.2372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2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C 0.00364 0.00046 -0.15799 0.00208 -0.30903 0.00578 " pathEditMode="relative" rAng="215227" ptsTypes="aA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0F519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" dur="24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3643306" y="2000240"/>
            <a:ext cx="2857520" cy="3214710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00100" y="5411450"/>
            <a:ext cx="7786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 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3643306" y="2000240"/>
            <a:ext cx="2857520" cy="3214710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600" b="1" dirty="0">
              <a:solidFill>
                <a:schemeClr val="tx1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rot="16200000" flipH="1">
            <a:off x="6822297" y="-464371"/>
            <a:ext cx="3143272" cy="2786082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-1678793" y="3536157"/>
            <a:ext cx="335758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571868" y="6856412"/>
            <a:ext cx="2928958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357290" y="5534561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نعم،لأن له 3 أضلاع. 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811 C 0.01146 -0.00787 -0.18229 0.1868 -0.36684 0.38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19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C 0.00017 -0.00023 0.20295 0.00602 0.39774 0.0118 " pathEditMode="relative" rAng="215227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C 0.00052 -0.00393 -0.00348 -0.11736 -0.00625 -0.23842 " pathEditMode="relative" rAng="215227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3643306" y="2000240"/>
            <a:ext cx="2857520" cy="3214710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600" b="1" dirty="0">
              <a:solidFill>
                <a:schemeClr val="tx1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rot="16200000" flipH="1">
            <a:off x="6822297" y="-464371"/>
            <a:ext cx="3143272" cy="2786082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-1678793" y="3536157"/>
            <a:ext cx="335758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571868" y="6856412"/>
            <a:ext cx="2928958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357290" y="5534561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نعم،لأن له 3 أضلاع. 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811 C 0.01146 -0.00787 -0.18229 0.1868 -0.36684 0.38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19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C 0.00017 -0.00023 0.20295 0.00602 0.39774 0.0118 " pathEditMode="relative" rAng="215227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C 0.00052 -0.00393 -0.00348 -0.11736 -0.00625 -0.23842 " pathEditMode="relative" rAng="215227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3643306" y="2000240"/>
            <a:ext cx="2857520" cy="3214710"/>
          </a:xfrm>
          <a:prstGeom prst="rtTriangle">
            <a:avLst/>
          </a:prstGeom>
          <a:noFill/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600" b="1" dirty="0">
              <a:solidFill>
                <a:schemeClr val="tx1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rot="16200000" flipH="1">
            <a:off x="6822297" y="-464371"/>
            <a:ext cx="3143272" cy="2786082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-1678793" y="3536157"/>
            <a:ext cx="335758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571868" y="6856412"/>
            <a:ext cx="2928958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357290" y="5534561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مثلث. 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وماذا نسميه؟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811 C 0.01146 -0.00787 -0.18229 0.1868 -0.36684 0.38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19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C 0.00017 -0.00023 0.20295 0.00602 0.39774 0.0118 " pathEditMode="relative" rAng="215227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C 0.00052 -0.00393 -0.00348 -0.11736 -0.00625 -0.23842 " pathEditMode="relative" rAng="215227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9132 0.0331 0.18281 0.06644 0.24201 0.06459 C 0.30121 0.06273 0.32795 0.02593 0.35486 -0.01065 " pathEditMode="relative" ptsTypes="a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85720" y="4057233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الشكل 2:</a:t>
            </a:r>
          </a:p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هل هذا خط مستقيم؟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Étoile à 8 branches 10"/>
          <p:cNvSpPr/>
          <p:nvPr/>
        </p:nvSpPr>
        <p:spPr>
          <a:xfrm>
            <a:off x="3428992" y="928670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2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48148E-6 C -0.07065 0.02083 -0.14131 0.04166 -0.14166 0.07129 C -0.14201 0.10092 -0.07187 0.13935 -0.00173 0.17777 " pathEditMode="relative" ptsTypes="a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C -1.11111E-6 2.96296E-6 0.23333 0.00115 0.46667 0.00231 " pathEditMode="relative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 flipH="1" flipV="1">
            <a:off x="-1321603" y="3750471"/>
            <a:ext cx="264320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57554" y="2428868"/>
            <a:ext cx="2143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23 C 0 -0.00046 0.12205 0.00278 0.23958 0.00579 " pathEditMode="relative" rAng="215227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 flipH="1" flipV="1">
            <a:off x="893737" y="3821115"/>
            <a:ext cx="264320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57554" y="2428868"/>
            <a:ext cx="2143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12"/>
          <p:cNvCxnSpPr/>
          <p:nvPr/>
        </p:nvCxnSpPr>
        <p:spPr>
          <a:xfrm rot="5400000" flipH="1" flipV="1">
            <a:off x="0" y="642918"/>
            <a:ext cx="500066" cy="500066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1805 C 0.00468 -0.01597 0.12413 0.08866 0.24062 0.19051 " pathEditMode="relative" rAng="215227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 flipH="1" flipV="1">
            <a:off x="893737" y="3821115"/>
            <a:ext cx="264320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57554" y="2428868"/>
            <a:ext cx="2143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2714612" y="1928802"/>
            <a:ext cx="3429024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 flipH="1" flipV="1">
            <a:off x="2214546" y="1928802"/>
            <a:ext cx="500066" cy="500066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0.2331 C -0.00642 -0.23102 -0.0033 -0.12106 -1.94444E-6 -0.01412 " pathEditMode="relative" rAng="215227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 flipH="1" flipV="1">
            <a:off x="893737" y="3821115"/>
            <a:ext cx="264320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57554" y="2428868"/>
            <a:ext cx="2143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2714612" y="1928802"/>
            <a:ext cx="3429024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 flipH="1" flipV="1">
            <a:off x="2214546" y="1928802"/>
            <a:ext cx="500066" cy="500066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16200000" flipH="1">
            <a:off x="6143636" y="1857364"/>
            <a:ext cx="571504" cy="571504"/>
          </a:xfrm>
          <a:prstGeom prst="line">
            <a:avLst/>
          </a:prstGeom>
          <a:ln w="1047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205 -0.19791 C 0.22188 -0.19606 0.10955 -0.09652 -2.5E-6 -4.07407E-6 " pathEditMode="relative" rAng="215227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 flipH="1" flipV="1">
            <a:off x="893737" y="3821115"/>
            <a:ext cx="264320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57554" y="2428868"/>
            <a:ext cx="2143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2714612" y="1928802"/>
            <a:ext cx="3429024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 flipH="1" flipV="1">
            <a:off x="2214546" y="1928802"/>
            <a:ext cx="500066" cy="500066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16200000" flipH="1">
            <a:off x="6143636" y="1857364"/>
            <a:ext cx="571504" cy="571504"/>
          </a:xfrm>
          <a:prstGeom prst="line">
            <a:avLst/>
          </a:prstGeom>
          <a:ln w="1047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>
            <a:off x="5464975" y="3750471"/>
            <a:ext cx="2500330" cy="1588"/>
          </a:xfrm>
          <a:prstGeom prst="line">
            <a:avLst/>
          </a:prstGeom>
          <a:ln w="1047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441 -0.00509 C 0.26441 -0.00509 0.13056 -0.00255 -3.61111E-6 1.11111E-6 " pathEditMode="relative" rAng="215227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 flipH="1" flipV="1">
            <a:off x="893737" y="3821115"/>
            <a:ext cx="264320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57554" y="2428868"/>
            <a:ext cx="2143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2714612" y="1928802"/>
            <a:ext cx="3429024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 flipH="1" flipV="1">
            <a:off x="2214546" y="1928802"/>
            <a:ext cx="500066" cy="500066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16200000" flipH="1">
            <a:off x="6143636" y="1857364"/>
            <a:ext cx="571504" cy="571504"/>
          </a:xfrm>
          <a:prstGeom prst="line">
            <a:avLst/>
          </a:prstGeom>
          <a:ln w="1047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>
            <a:off x="5464975" y="3750471"/>
            <a:ext cx="2500330" cy="1588"/>
          </a:xfrm>
          <a:prstGeom prst="line">
            <a:avLst/>
          </a:prstGeom>
          <a:ln w="1047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>
            <a:off x="2214546" y="5072074"/>
            <a:ext cx="4572032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25509 C -0.00052 0.25278 -0.00034 0.12523 -0.00017 -0.00023 " pathEditMode="relative" rAng="215227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gner un rectangle avec un coin du même côté 11"/>
          <p:cNvSpPr/>
          <p:nvPr/>
        </p:nvSpPr>
        <p:spPr>
          <a:xfrm>
            <a:off x="2214546" y="1928802"/>
            <a:ext cx="4500594" cy="3143272"/>
          </a:xfrm>
          <a:prstGeom prst="snip2SameRect">
            <a:avLst>
              <a:gd name="adj1" fmla="val 16667"/>
              <a:gd name="adj2" fmla="val 0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 flipH="1" flipV="1">
            <a:off x="893737" y="3821115"/>
            <a:ext cx="2643206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357554" y="2428868"/>
            <a:ext cx="2143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2714612" y="1928802"/>
            <a:ext cx="3429024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 flipH="1" flipV="1">
            <a:off x="2214546" y="1928802"/>
            <a:ext cx="500066" cy="500066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rot="16200000" flipH="1">
            <a:off x="6143636" y="1857364"/>
            <a:ext cx="571504" cy="571504"/>
          </a:xfrm>
          <a:prstGeom prst="line">
            <a:avLst/>
          </a:prstGeom>
          <a:ln w="1047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>
            <a:off x="5464975" y="3750471"/>
            <a:ext cx="2500330" cy="1588"/>
          </a:xfrm>
          <a:prstGeom prst="line">
            <a:avLst/>
          </a:prstGeom>
          <a:ln w="1047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>
            <a:off x="2214546" y="5072074"/>
            <a:ext cx="4572032" cy="1588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85720" y="5000636"/>
            <a:ext cx="8501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إذن، عدد </a:t>
            </a:r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أضلاعه     </a:t>
            </a:r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928662" y="4642009"/>
            <a:ext cx="2143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2032 -0.04676 -0.24063 -0.09329 -0.3 -0.14838 C -0.35938 -0.20347 -0.35799 -0.26736 -0.35643 -0.33125 " pathEditMode="relative" ptsTypes="a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0" y="4857760"/>
            <a:ext cx="85011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 هذا خط مستقيم.</a:t>
            </a:r>
            <a:endParaRPr lang="fr-FR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2.22222E-6 C -0.05451 0.02778 -0.10902 0.05555 -0.11301 0.08611 C -0.11701 0.11667 -0.07065 0.14977 -0.0243 0.18287 " pathEditMode="relative" ptsTypes="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571868" y="300037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2928926" y="2214554"/>
            <a:ext cx="3071834" cy="2714644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286380" y="5214950"/>
            <a:ext cx="35718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لا، لماذا؟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C -0.04358 -0.05579 -0.08698 -0.11134 -0.10313 -0.17199 C -0.11927 -0.23264 -0.09774 -0.33148 -0.0967 -0.36343 " pathEditMode="relative" ptsTypes="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3286116" y="278605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écision 4"/>
          <p:cNvSpPr/>
          <p:nvPr/>
        </p:nvSpPr>
        <p:spPr>
          <a:xfrm>
            <a:off x="2357422" y="2428868"/>
            <a:ext cx="4286280" cy="2714644"/>
          </a:xfrm>
          <a:prstGeom prst="flowChartDecision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2357422" y="2428868"/>
            <a:ext cx="4286280" cy="2714644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écision 4"/>
          <p:cNvSpPr/>
          <p:nvPr/>
        </p:nvSpPr>
        <p:spPr>
          <a:xfrm>
            <a:off x="2357422" y="2428868"/>
            <a:ext cx="4286280" cy="2714644"/>
          </a:xfrm>
          <a:prstGeom prst="flowChartDecision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5214950"/>
            <a:ext cx="4286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 لماذا؟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écision 4"/>
          <p:cNvSpPr/>
          <p:nvPr/>
        </p:nvSpPr>
        <p:spPr>
          <a:xfrm>
            <a:off x="2357422" y="2428868"/>
            <a:ext cx="4286280" cy="2714644"/>
          </a:xfrm>
          <a:prstGeom prst="flowChartDecision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5214950"/>
            <a:ext cx="4286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نعم، لماذا؟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Connecteur droit 8"/>
          <p:cNvCxnSpPr>
            <a:stCxn id="5" idx="0"/>
            <a:endCxn id="5" idx="3"/>
          </p:cNvCxnSpPr>
          <p:nvPr/>
        </p:nvCxnSpPr>
        <p:spPr>
          <a:xfrm rot="16200000" flipH="1">
            <a:off x="4893471" y="2035959"/>
            <a:ext cx="1357322" cy="2143140"/>
          </a:xfrm>
          <a:prstGeom prst="line">
            <a:avLst/>
          </a:prstGeom>
          <a:ln w="1047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5" idx="1"/>
            <a:endCxn id="5" idx="0"/>
          </p:cNvCxnSpPr>
          <p:nvPr/>
        </p:nvCxnSpPr>
        <p:spPr>
          <a:xfrm rot="10800000" flipH="1">
            <a:off x="2357422" y="2428868"/>
            <a:ext cx="2143140" cy="1357322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stCxn id="5" idx="3"/>
            <a:endCxn id="5" idx="2"/>
          </p:cNvCxnSpPr>
          <p:nvPr/>
        </p:nvCxnSpPr>
        <p:spPr>
          <a:xfrm flipH="1">
            <a:off x="4500562" y="3786190"/>
            <a:ext cx="2143140" cy="1357322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6200000" flipH="1">
            <a:off x="2750331" y="3393281"/>
            <a:ext cx="1357322" cy="2143140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01 -0.26227 C 0.27501 -0.26227 0.13751 -0.13125 5E-6 -3.33333E-6 " pathEditMode="relative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629 -0.26227 C -0.23629 -0.26204 -0.11806 -0.13149 1.66667E-6 4.44444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3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018 0.30046 C 0.30018 0.3 0.15001 0.15023 5E-6 4.07407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15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 0.30046 C -0.3 0.3 -0.15 0.15023 3.61111E-6 2.59259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-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écision 4"/>
          <p:cNvSpPr/>
          <p:nvPr/>
        </p:nvSpPr>
        <p:spPr>
          <a:xfrm>
            <a:off x="2357422" y="2428868"/>
            <a:ext cx="4286280" cy="2714644"/>
          </a:xfrm>
          <a:prstGeom prst="flowChartDecision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28926" y="5214950"/>
            <a:ext cx="59293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عدد أضلاعه 4؟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Connecteur droit 8"/>
          <p:cNvCxnSpPr>
            <a:stCxn id="5" idx="0"/>
            <a:endCxn id="5" idx="3"/>
          </p:cNvCxnSpPr>
          <p:nvPr/>
        </p:nvCxnSpPr>
        <p:spPr>
          <a:xfrm rot="16200000" flipH="1">
            <a:off x="4893471" y="2035959"/>
            <a:ext cx="1357322" cy="2143140"/>
          </a:xfrm>
          <a:prstGeom prst="line">
            <a:avLst/>
          </a:prstGeom>
          <a:ln w="1047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5" idx="1"/>
            <a:endCxn id="5" idx="0"/>
          </p:cNvCxnSpPr>
          <p:nvPr/>
        </p:nvCxnSpPr>
        <p:spPr>
          <a:xfrm rot="10800000" flipH="1">
            <a:off x="2357422" y="2428868"/>
            <a:ext cx="2143140" cy="1357322"/>
          </a:xfrm>
          <a:prstGeom prst="line">
            <a:avLst/>
          </a:prstGeom>
          <a:ln w="1047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stCxn id="5" idx="3"/>
            <a:endCxn id="5" idx="2"/>
          </p:cNvCxnSpPr>
          <p:nvPr/>
        </p:nvCxnSpPr>
        <p:spPr>
          <a:xfrm flipH="1">
            <a:off x="4500562" y="3786190"/>
            <a:ext cx="2143140" cy="1357322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6200000" flipH="1">
            <a:off x="2750331" y="3393281"/>
            <a:ext cx="1357322" cy="2143140"/>
          </a:xfrm>
          <a:prstGeom prst="line">
            <a:avLst/>
          </a:prstGeom>
          <a:ln w="1047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01 -0.26227 C 0.27501 -0.26227 0.13751 -0.13125 5E-6 -3.33333E-6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629 -0.26227 C -0.23629 -0.26204 -0.11806 -0.13149 1.66667E-6 4.44444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3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018 0.30046 C 0.30018 0.3 0.15001 0.15023 5E-6 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15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 0.30046 C -0.3 0.3 -0.15 0.15023 3.61111E-6 2.59259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-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071670" y="1000108"/>
            <a:ext cx="4786346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rme libre 24"/>
          <p:cNvSpPr/>
          <p:nvPr/>
        </p:nvSpPr>
        <p:spPr>
          <a:xfrm>
            <a:off x="3274142" y="2521974"/>
            <a:ext cx="5412658" cy="1516626"/>
          </a:xfrm>
          <a:custGeom>
            <a:avLst/>
            <a:gdLst>
              <a:gd name="connsiteX0" fmla="*/ 294968 w 5412658"/>
              <a:gd name="connsiteY0" fmla="*/ 265471 h 1516626"/>
              <a:gd name="connsiteX1" fmla="*/ 353961 w 5412658"/>
              <a:gd name="connsiteY1" fmla="*/ 265471 h 1516626"/>
              <a:gd name="connsiteX2" fmla="*/ 2418735 w 5412658"/>
              <a:gd name="connsiteY2" fmla="*/ 1371600 h 1516626"/>
              <a:gd name="connsiteX3" fmla="*/ 3923071 w 5412658"/>
              <a:gd name="connsiteY3" fmla="*/ 1135626 h 1516626"/>
              <a:gd name="connsiteX4" fmla="*/ 5412658 w 5412658"/>
              <a:gd name="connsiteY4" fmla="*/ 0 h 1516626"/>
              <a:gd name="connsiteX5" fmla="*/ 5412658 w 5412658"/>
              <a:gd name="connsiteY5" fmla="*/ 0 h 151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12658" h="1516626">
                <a:moveTo>
                  <a:pt x="294968" y="265471"/>
                </a:moveTo>
                <a:cubicBezTo>
                  <a:pt x="147484" y="173293"/>
                  <a:pt x="0" y="81116"/>
                  <a:pt x="353961" y="265471"/>
                </a:cubicBezTo>
                <a:cubicBezTo>
                  <a:pt x="707922" y="449826"/>
                  <a:pt x="1823883" y="1226574"/>
                  <a:pt x="2418735" y="1371600"/>
                </a:cubicBezTo>
                <a:cubicBezTo>
                  <a:pt x="3013587" y="1516626"/>
                  <a:pt x="3424084" y="1364226"/>
                  <a:pt x="3923071" y="1135626"/>
                </a:cubicBezTo>
                <a:cubicBezTo>
                  <a:pt x="4422058" y="907026"/>
                  <a:pt x="5412658" y="0"/>
                  <a:pt x="5412658" y="0"/>
                </a:cubicBezTo>
                <a:lnTo>
                  <a:pt x="5412658" y="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-1214478" y="4429132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571604" y="6286520"/>
            <a:ext cx="6500858" cy="7143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/>
          <p:nvPr/>
        </p:nvCxnSpPr>
        <p:spPr>
          <a:xfrm>
            <a:off x="5357818" y="1071546"/>
            <a:ext cx="3357586" cy="1214446"/>
          </a:xfrm>
          <a:prstGeom prst="curved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 42"/>
          <p:cNvSpPr/>
          <p:nvPr/>
        </p:nvSpPr>
        <p:spPr>
          <a:xfrm>
            <a:off x="2772697" y="4395019"/>
            <a:ext cx="3657600" cy="1297858"/>
          </a:xfrm>
          <a:custGeom>
            <a:avLst/>
            <a:gdLst>
              <a:gd name="connsiteX0" fmla="*/ 0 w 3657600"/>
              <a:gd name="connsiteY0" fmla="*/ 58994 h 1297858"/>
              <a:gd name="connsiteX1" fmla="*/ 3642851 w 3657600"/>
              <a:gd name="connsiteY1" fmla="*/ 0 h 1297858"/>
              <a:gd name="connsiteX2" fmla="*/ 3657600 w 3657600"/>
              <a:gd name="connsiteY2" fmla="*/ 1297858 h 1297858"/>
              <a:gd name="connsiteX3" fmla="*/ 3657600 w 3657600"/>
              <a:gd name="connsiteY3" fmla="*/ 1297858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297858">
                <a:moveTo>
                  <a:pt x="0" y="58994"/>
                </a:moveTo>
                <a:lnTo>
                  <a:pt x="3642851" y="0"/>
                </a:lnTo>
                <a:lnTo>
                  <a:pt x="3657600" y="1297858"/>
                </a:lnTo>
                <a:lnTo>
                  <a:pt x="3657600" y="1297858"/>
                </a:lnTo>
              </a:path>
            </a:pathLst>
          </a:cu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Étoile à 8 branches 43"/>
          <p:cNvSpPr/>
          <p:nvPr/>
        </p:nvSpPr>
        <p:spPr>
          <a:xfrm>
            <a:off x="7072330" y="928670"/>
            <a:ext cx="1214446" cy="71438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1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5" name="Étoile à 8 branches 44"/>
          <p:cNvSpPr/>
          <p:nvPr/>
        </p:nvSpPr>
        <p:spPr>
          <a:xfrm>
            <a:off x="2786050" y="714356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2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7" name="Étoile à 8 branches 46"/>
          <p:cNvSpPr/>
          <p:nvPr/>
        </p:nvSpPr>
        <p:spPr>
          <a:xfrm>
            <a:off x="3786182" y="2357430"/>
            <a:ext cx="1214446" cy="714380"/>
          </a:xfrm>
          <a:prstGeom prst="star8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4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8" name="Étoile à 8 branches 47"/>
          <p:cNvSpPr/>
          <p:nvPr/>
        </p:nvSpPr>
        <p:spPr>
          <a:xfrm>
            <a:off x="785786" y="4071942"/>
            <a:ext cx="1214446" cy="71438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5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49" name="Étoile à 8 branches 48"/>
          <p:cNvSpPr/>
          <p:nvPr/>
        </p:nvSpPr>
        <p:spPr>
          <a:xfrm>
            <a:off x="6429388" y="4572008"/>
            <a:ext cx="1214446" cy="714380"/>
          </a:xfrm>
          <a:prstGeom prst="star8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6</a:t>
            </a:r>
            <a:endParaRPr lang="fr-FR" sz="5400" b="1" dirty="0">
              <a:solidFill>
                <a:schemeClr val="tx1"/>
              </a:solidFill>
            </a:endParaRPr>
          </a:p>
        </p:txBody>
      </p:sp>
      <p:sp>
        <p:nvSpPr>
          <p:cNvPr id="50" name="Étoile à 8 branches 49"/>
          <p:cNvSpPr/>
          <p:nvPr/>
        </p:nvSpPr>
        <p:spPr>
          <a:xfrm>
            <a:off x="3143240" y="5357826"/>
            <a:ext cx="1214446" cy="714380"/>
          </a:xfrm>
          <a:prstGeom prst="star8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7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16" y="1071546"/>
            <a:ext cx="1714512" cy="1643074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dirty="0" smtClean="0">
                <a:solidFill>
                  <a:schemeClr val="tx1"/>
                </a:solidFill>
              </a:rPr>
              <a:t>1</a:t>
            </a:r>
            <a:endParaRPr lang="fr-FR" sz="1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050" y="1000108"/>
            <a:ext cx="3429024" cy="14287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2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0" name="Triangle rectangle 9"/>
          <p:cNvSpPr/>
          <p:nvPr/>
        </p:nvSpPr>
        <p:spPr>
          <a:xfrm>
            <a:off x="4000496" y="2714620"/>
            <a:ext cx="1857388" cy="2357454"/>
          </a:xfrm>
          <a:prstGeom prst="rtTriangle">
            <a:avLst/>
          </a:prstGeom>
          <a:solidFill>
            <a:srgbClr val="FFFF00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solidFill>
                  <a:schemeClr val="tx1"/>
                </a:solidFill>
              </a:rPr>
              <a:t>5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11" name="Parallélogramme 10"/>
          <p:cNvSpPr/>
          <p:nvPr/>
        </p:nvSpPr>
        <p:spPr>
          <a:xfrm>
            <a:off x="6072198" y="3214686"/>
            <a:ext cx="2857520" cy="1643074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4</a:t>
            </a:r>
            <a:endParaRPr lang="fr-FR" sz="72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avec un coin du même côté 11"/>
          <p:cNvSpPr/>
          <p:nvPr/>
        </p:nvSpPr>
        <p:spPr>
          <a:xfrm>
            <a:off x="285720" y="2928934"/>
            <a:ext cx="3143272" cy="1785950"/>
          </a:xfrm>
          <a:prstGeom prst="snip2SameRect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6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14" name="Corde 13"/>
          <p:cNvSpPr/>
          <p:nvPr/>
        </p:nvSpPr>
        <p:spPr>
          <a:xfrm>
            <a:off x="571472" y="785794"/>
            <a:ext cx="2286016" cy="1785950"/>
          </a:xfrm>
          <a:prstGeom prst="chord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solidFill>
                  <a:schemeClr val="tx1"/>
                </a:solidFill>
              </a:rPr>
              <a:t>3</a:t>
            </a:r>
            <a:endParaRPr lang="fr-FR" sz="8000" b="1" dirty="0">
              <a:solidFill>
                <a:schemeClr val="tx1"/>
              </a:solidFill>
            </a:endParaRPr>
          </a:p>
        </p:txBody>
      </p:sp>
      <p:sp>
        <p:nvSpPr>
          <p:cNvPr id="15" name="Organigramme : Décision 14"/>
          <p:cNvSpPr/>
          <p:nvPr/>
        </p:nvSpPr>
        <p:spPr>
          <a:xfrm>
            <a:off x="4143372" y="5286388"/>
            <a:ext cx="2071702" cy="1214446"/>
          </a:xfrm>
          <a:prstGeom prst="flowChartDecision">
            <a:avLst/>
          </a:prstGeom>
          <a:solidFill>
            <a:srgbClr val="C00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000" b="1" dirty="0" smtClean="0">
                <a:solidFill>
                  <a:schemeClr val="tx1"/>
                </a:solidFill>
              </a:rPr>
              <a:t>8</a:t>
            </a:r>
            <a:endParaRPr lang="fr-FR" sz="6000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858016" y="5143512"/>
            <a:ext cx="1571636" cy="1428760"/>
          </a:xfrm>
          <a:prstGeom prst="ellipse">
            <a:avLst/>
          </a:prstGeom>
          <a:solidFill>
            <a:srgbClr val="00B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solidFill>
                  <a:schemeClr val="tx1"/>
                </a:solidFill>
              </a:rPr>
              <a:t>7</a:t>
            </a:r>
            <a:endParaRPr lang="fr-FR" sz="7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571472" y="5357826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8.67362E-19 C 0.15331 -0.03634 0.3066 -0.07269 0.35799 -0.12894 C 0.40938 -0.18519 0.35869 -0.26134 0.30799 -0.3375 " pathEditMode="relative" ptsTypes="a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3286116" y="3143248"/>
            <a:ext cx="3071834" cy="128588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800" b="1" dirty="0" smtClean="0">
                <a:solidFill>
                  <a:schemeClr val="tx1"/>
                </a:solidFill>
              </a:rPr>
              <a:t>9</a:t>
            </a:r>
            <a:endParaRPr lang="fr-FR" sz="8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e 4"/>
          <p:cNvSpPr/>
          <p:nvPr/>
        </p:nvSpPr>
        <p:spPr>
          <a:xfrm>
            <a:off x="2357422" y="2428868"/>
            <a:ext cx="4572032" cy="2357454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entagone 12"/>
          <p:cNvSpPr/>
          <p:nvPr/>
        </p:nvSpPr>
        <p:spPr>
          <a:xfrm>
            <a:off x="2357422" y="2428868"/>
            <a:ext cx="4572032" cy="2357454"/>
          </a:xfrm>
          <a:prstGeom prst="homePlate">
            <a:avLst/>
          </a:pr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e 4"/>
          <p:cNvSpPr/>
          <p:nvPr/>
        </p:nvSpPr>
        <p:spPr>
          <a:xfrm>
            <a:off x="2357422" y="2428868"/>
            <a:ext cx="4572032" cy="2357454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290" y="714356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هذا الشكل مضلع؟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71538" y="5214950"/>
            <a:ext cx="7786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عدد أضلاعه؟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e 4"/>
          <p:cNvSpPr/>
          <p:nvPr/>
        </p:nvSpPr>
        <p:spPr>
          <a:xfrm>
            <a:off x="2357422" y="2428868"/>
            <a:ext cx="4572032" cy="2357454"/>
          </a:xfrm>
          <a:prstGeom prst="homePlat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8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28926" y="857232"/>
            <a:ext cx="59293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عدد أضلاعه 5؟</a:t>
            </a:r>
            <a:endParaRPr lang="fr-F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5786446" y="3643314"/>
            <a:ext cx="1143008" cy="114300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0800000">
            <a:off x="2357422" y="4786322"/>
            <a:ext cx="3429024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5400000" flipH="1" flipV="1">
            <a:off x="1178695" y="3607595"/>
            <a:ext cx="2357454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0800000">
            <a:off x="2357422" y="2428868"/>
            <a:ext cx="3429024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endCxn id="5" idx="3"/>
          </p:cNvCxnSpPr>
          <p:nvPr/>
        </p:nvCxnSpPr>
        <p:spPr>
          <a:xfrm rot="16200000" flipH="1">
            <a:off x="5768587" y="2446727"/>
            <a:ext cx="1178727" cy="114300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347 0.38542 C 0.25347 0.38473 0.12657 0.1926 -2.5E-6 -3.33333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-19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30208 C -0.00833 0.30139 -0.00416 0.15092 -2.5E-6 3.33333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5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764 0.01018 C -0.25764 0.00995 -0.12882 0.00509 1.11111E-6 2.59259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-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9 -0.24166 C -0.00799 -0.24143 -0.00417 -0.12083 3.61111E-6 -2.59259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2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69 -0.23403 C 0.30469 -0.2338 0.15209 -0.11713 -2.5E-6 3.7037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تقديم المصطلحات : مضلع/ مضلعات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4 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42910" y="3571876"/>
            <a:ext cx="778674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انتهاء الحصة</a:t>
            </a:r>
            <a:endParaRPr lang="fr-FR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000760" cy="64633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الخط المستقيم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60" y="0"/>
            <a:ext cx="3143240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</a:t>
            </a:r>
            <a:endParaRPr lang="ar-M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2" name="Connecteur en angle 21"/>
          <p:cNvCxnSpPr/>
          <p:nvPr/>
        </p:nvCxnSpPr>
        <p:spPr>
          <a:xfrm>
            <a:off x="214282" y="1928802"/>
            <a:ext cx="2928958" cy="1928826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Étoile à 8 branches 45"/>
          <p:cNvSpPr/>
          <p:nvPr/>
        </p:nvSpPr>
        <p:spPr>
          <a:xfrm>
            <a:off x="357158" y="1142984"/>
            <a:ext cx="1214446" cy="714380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solidFill>
                  <a:schemeClr val="tx1"/>
                </a:solidFill>
              </a:rPr>
              <a:t>3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1257</Words>
  <Application>Microsoft Office PowerPoint</Application>
  <PresentationFormat>Affichage à l'écran (4:3)</PresentationFormat>
  <Paragraphs>515</Paragraphs>
  <Slides>86</Slides>
  <Notes>86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86</vt:i4>
      </vt:variant>
    </vt:vector>
  </HeadingPairs>
  <TitlesOfParts>
    <vt:vector size="87" baseType="lpstr">
      <vt:lpstr>Thème Office</vt:lpstr>
      <vt:lpstr> يتعرف التلاميذ الخط المستقيم. يتعرفون المضلع و غير المضلع. يتعرفون المثلث و المربع و المستطيل و القرص. يتعرفون خاصيات الأشكال الهندسية عن طريق الطي و التماثل.    أنشطة الوضعيات وبناء المفاهيم.  النشاط المقترح: (تعرف المضلعات و تصنيفها) . صيغة العمل: ينجز العمل جماعيا. اللوازم : رسوم لأشكال هندسية مختلفة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  <vt:lpstr>Diapositive 54</vt:lpstr>
      <vt:lpstr>Diapositive 55</vt:lpstr>
      <vt:lpstr>Diapositive 56</vt:lpstr>
      <vt:lpstr>Diapositive 57</vt:lpstr>
      <vt:lpstr>Diapositive 58</vt:lpstr>
      <vt:lpstr>Diapositive 59</vt:lpstr>
      <vt:lpstr>Diapositive 60</vt:lpstr>
      <vt:lpstr>Diapositive 61</vt:lpstr>
      <vt:lpstr>Diapositive 62</vt:lpstr>
      <vt:lpstr>Diapositive 63</vt:lpstr>
      <vt:lpstr>Diapositive 64</vt:lpstr>
      <vt:lpstr>Diapositive 65</vt:lpstr>
      <vt:lpstr>Diapositive 66</vt:lpstr>
      <vt:lpstr>Diapositive 67</vt:lpstr>
      <vt:lpstr>Diapositive 68</vt:lpstr>
      <vt:lpstr>Diapositive 69</vt:lpstr>
      <vt:lpstr>Diapositive 70</vt:lpstr>
      <vt:lpstr>Diapositive 71</vt:lpstr>
      <vt:lpstr>Diapositive 72</vt:lpstr>
      <vt:lpstr>Diapositive 73</vt:lpstr>
      <vt:lpstr>Diapositive 74</vt:lpstr>
      <vt:lpstr>Diapositive 75</vt:lpstr>
      <vt:lpstr>Diapositive 76</vt:lpstr>
      <vt:lpstr>Diapositive 77</vt:lpstr>
      <vt:lpstr>Diapositive 78</vt:lpstr>
      <vt:lpstr>Diapositive 79</vt:lpstr>
      <vt:lpstr>Diapositive 80</vt:lpstr>
      <vt:lpstr>Diapositive 81</vt:lpstr>
      <vt:lpstr>Diapositive 82</vt:lpstr>
      <vt:lpstr>Diapositive 83</vt:lpstr>
      <vt:lpstr>Diapositive 84</vt:lpstr>
      <vt:lpstr>Diapositive 85</vt:lpstr>
      <vt:lpstr>Diapositive 86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60</cp:revision>
  <dcterms:created xsi:type="dcterms:W3CDTF">2009-03-06T09:20:21Z</dcterms:created>
  <dcterms:modified xsi:type="dcterms:W3CDTF">2009-03-13T09:31:50Z</dcterms:modified>
</cp:coreProperties>
</file>