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3" r:id="rId5"/>
    <p:sldId id="261" r:id="rId6"/>
    <p:sldId id="264" r:id="rId7"/>
    <p:sldId id="25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77" r:id="rId22"/>
    <p:sldId id="283" r:id="rId23"/>
    <p:sldId id="265" r:id="rId24"/>
    <p:sldId id="280" r:id="rId25"/>
    <p:sldId id="285" r:id="rId26"/>
    <p:sldId id="284" r:id="rId27"/>
    <p:sldId id="286" r:id="rId28"/>
    <p:sldId id="287" r:id="rId29"/>
    <p:sldId id="289" r:id="rId30"/>
    <p:sldId id="288" r:id="rId31"/>
    <p:sldId id="290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1AC14-54E7-4FE9-9615-4E8F209E54BE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F748D-4814-4B0D-B586-74852CF8D22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FBA9-2635-4C14-8C27-F98803084A94}" type="datetimeFigureOut">
              <a:rPr lang="fr-FR" smtClean="0"/>
              <a:pPr/>
              <a:t>07/10/2010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4014-B8DA-4432-B076-70ABC0CD580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يقرأ المتعلمون تمثيلا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مبيانيا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يؤولون تمثيلا </a:t>
            </a:r>
            <a:r>
              <a:rPr lang="ar-M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مبيانيا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يستعملون جداول أو خطاطات لتصنيف الأشياء أو تنظيم الاختيارات.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003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أعالج المعلومات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التصنيف حسب الشكل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3834" y="1357298"/>
            <a:ext cx="100013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72198" y="1214422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72264" y="5715016"/>
            <a:ext cx="1143008" cy="928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28662" y="4000504"/>
            <a:ext cx="1428760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43702" y="4857760"/>
            <a:ext cx="100013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2857488" y="3714752"/>
            <a:ext cx="1857388" cy="142876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929454" y="2928934"/>
            <a:ext cx="1428760" cy="1428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3286116" y="2143116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428596" y="1142984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>
            <a:off x="5286380" y="5286388"/>
            <a:ext cx="714380" cy="100013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428596" y="5214950"/>
            <a:ext cx="714380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4572000" y="2643182"/>
            <a:ext cx="714380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5000628" y="1428736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500034" y="3071810"/>
            <a:ext cx="71438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7858116" y="4643446"/>
            <a:ext cx="1285884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5143504" y="3286124"/>
            <a:ext cx="1357322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cision 25"/>
          <p:cNvSpPr/>
          <p:nvPr/>
        </p:nvSpPr>
        <p:spPr>
          <a:xfrm>
            <a:off x="1285852" y="4857760"/>
            <a:ext cx="1285884" cy="12144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écision 26"/>
          <p:cNvSpPr/>
          <p:nvPr/>
        </p:nvSpPr>
        <p:spPr>
          <a:xfrm>
            <a:off x="3214678" y="5286388"/>
            <a:ext cx="1285884" cy="121444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Décision 27"/>
          <p:cNvSpPr/>
          <p:nvPr/>
        </p:nvSpPr>
        <p:spPr>
          <a:xfrm>
            <a:off x="3428992" y="1357298"/>
            <a:ext cx="1142976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allélogramme 28"/>
          <p:cNvSpPr/>
          <p:nvPr/>
        </p:nvSpPr>
        <p:spPr>
          <a:xfrm>
            <a:off x="1714480" y="1285860"/>
            <a:ext cx="1285884" cy="642942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arallélogramme 30"/>
          <p:cNvSpPr/>
          <p:nvPr/>
        </p:nvSpPr>
        <p:spPr>
          <a:xfrm>
            <a:off x="1785918" y="3143248"/>
            <a:ext cx="1285884" cy="642942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6994E-6 C 0.13732 0.02774 0.27482 0.05549 0.39114 0.05849 C 0.50729 0.0615 0.64375 0.06034 0.69809 0.01873 C 0.75243 -0.02289 0.73489 -0.10729 0.71753 -0.19145 " pathEditMode="relative" ptsTypes="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711E-6 C 0 0.00023 0.06389 -0.07515 0.1283 -0.150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91908E-6 C 1.11111E-6 7.91908E-6 -0.02465 -0.22774 -0.04913 -0.45548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624E-7 C 0.02952 -0.01688 0.0592 -0.03376 0.0691 -0.04439 C 0.079 -0.05503 0.0691 -0.05942 0.0592 -0.0635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5665 C -0.03038 -0.05295 -0.05226 -0.04833 -0.06719 -0.0622 C -0.08194 -0.07607 -0.08976 -0.10844 -0.09757 -0.14035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861 C -0.12743 -0.00994 -0.25486 0.05873 -0.32118 0.04671 C -0.38768 0.03492 -0.39306 -0.05757 -0.39827 -0.14982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0116E-6 C 0.05034 0.07861 0.10069 0.15723 0.19132 0.18682 C 0.28194 0.21642 0.49166 0.17087 0.54392 0.17757 C 0.59618 0.18428 0.55069 0.20532 0.50521 0.22659 " pathEditMode="relative" ptsTypes="aa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9.24855E-7 C -0.04341 -0.00231 -0.08681 -0.00439 -0.13334 0.00694 C -0.17987 0.01827 -0.24584 0.07422 -0.27882 0.06775 C -0.31181 0.06127 -0.32171 0.01434 -0.33143 -0.0326 " pathEditMode="relative" ptsTypes="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7168E-6 C 0.00903 -0.04578 0.01823 -0.09133 0.01215 -0.14243 C 0.00608 -0.19353 -0.01545 -0.24994 -0.03698 -0.30613 " pathEditMode="relative" ptsTypes="a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03468E-6 C -0.11494 -0.01155 -0.22969 -0.02288 -0.32292 -0.0467 C -0.41615 -0.07051 -0.48803 -0.10658 -0.55973 -0.14265 " pathEditMode="relative" ptsTypes="a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93642E-7 C -0.00677 0.02705 -0.01336 0.05433 -0.0526 0.10034 C -0.09184 0.14636 -0.1842 0.25526 -0.23506 0.2756 C -0.28593 0.29595 -0.33715 0.23098 -0.35798 0.22196 " pathEditMode="relative" ptsTypes="aa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83815E-6 C 0.08906 -0.05041 0.17829 -0.10058 0.21579 -0.15908 C 0.25329 -0.21758 0.23888 -0.28417 0.22465 -0.35053 " pathEditMode="relative" ptsTypes="a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3.46821E-7 C 0.03368 -0.10035 0.06754 -0.20047 0.07014 -0.24995 C 0.07275 -0.29943 0.0441 -0.29804 0.01563 -0.29665 " pathEditMode="relative" ptsTypes="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18497E-6 C 0.00191 -0.00555 0.00399 -0.01087 0.00521 -0.03492 C 0.00642 -0.05896 0.00659 -0.12648 0.00694 -0.14475 " pathEditMode="relative" ptsTypes="a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12717E-6 C -0.12396 0.0386 -0.24809 0.07722 -0.33333 0.10751 C -0.41875 0.1378 -0.44271 0.13502 -0.51233 0.18219 C -0.58194 0.22936 -0.66649 0.30982 -0.75087 0.39028 " pathEditMode="relative" ptsTypes="aa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التصنيف حسب اللون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3834" y="1357298"/>
            <a:ext cx="100013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72198" y="1214422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72264" y="5715016"/>
            <a:ext cx="1143008" cy="928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28662" y="4000504"/>
            <a:ext cx="1428760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43702" y="4857760"/>
            <a:ext cx="100013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2857488" y="3714752"/>
            <a:ext cx="1857388" cy="142876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929454" y="2928934"/>
            <a:ext cx="1428760" cy="1428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3286116" y="2143116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428596" y="1142984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>
            <a:off x="5286380" y="5286388"/>
            <a:ext cx="714380" cy="100013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428596" y="5214950"/>
            <a:ext cx="714380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4572000" y="2643182"/>
            <a:ext cx="714380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5000628" y="1428736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500034" y="3071810"/>
            <a:ext cx="71438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7858116" y="4643446"/>
            <a:ext cx="1285884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5143504" y="3286124"/>
            <a:ext cx="1357322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cision 25"/>
          <p:cNvSpPr/>
          <p:nvPr/>
        </p:nvSpPr>
        <p:spPr>
          <a:xfrm>
            <a:off x="1285852" y="4857760"/>
            <a:ext cx="1285884" cy="12144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écision 26"/>
          <p:cNvSpPr/>
          <p:nvPr/>
        </p:nvSpPr>
        <p:spPr>
          <a:xfrm>
            <a:off x="3214678" y="5286388"/>
            <a:ext cx="1285884" cy="121444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Décision 27"/>
          <p:cNvSpPr/>
          <p:nvPr/>
        </p:nvSpPr>
        <p:spPr>
          <a:xfrm>
            <a:off x="3428992" y="1357298"/>
            <a:ext cx="1142976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allélogramme 28"/>
          <p:cNvSpPr/>
          <p:nvPr/>
        </p:nvSpPr>
        <p:spPr>
          <a:xfrm>
            <a:off x="1714480" y="1285860"/>
            <a:ext cx="1285884" cy="642942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arallélogramme 30"/>
          <p:cNvSpPr/>
          <p:nvPr/>
        </p:nvSpPr>
        <p:spPr>
          <a:xfrm>
            <a:off x="1785918" y="3143248"/>
            <a:ext cx="1285884" cy="642942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6994E-6 C 0.03594 0.00462 0.07188 0.00925 0.14375 0.00231 C 0.21563 -0.00463 0.38039 0.00347 0.4316 -0.04208 C 0.48282 -0.08763 0.46684 -0.17942 0.45087 -0.27098 " pathEditMode="relative" ptsTypes="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89017E-6 C 0.11215 0.1274 0.22447 0.25503 0.30867 0.28509 C 0.39288 0.31515 0.44895 0.2474 0.5052 0.179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0751E-6 C 0.11094 0.09133 0.22205 0.18266 0.34219 0.24069 C 0.46233 0.29873 0.67101 0.35052 0.72101 0.34821 C 0.77101 0.3459 0.7066 0.28624 0.64219 0.22659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06936E-6 C 0.02795 0.11421 0.05607 0.22866 0.19114 0.33178 C 0.32621 0.43491 0.56822 0.52693 0.81041 0.61918 " pathEditMode="relative" ptsTypes="a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24855E-7 C 0.01719 0.05457 0.03455 0.10936 0.06841 0.14012 C 0.10226 0.17087 0.16702 0.17711 0.20348 0.18451 C 0.23993 0.19191 0.26372 0.18821 0.28768 0.18451 " pathEditMode="relative" ptsTypes="aa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2428E-6 C 0.01215 0.07214 0.02448 0.14428 0.05608 0.17041 C 0.08767 0.19654 0.13854 0.17642 0.18941 0.15654 " pathEditMode="relative" ptsTypes="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3873E-6 C 0.03455 0.03977 0.0691 0.07954 0.11753 0.13087 C 0.16597 0.1822 0.21128 0.28671 0.29114 0.30844 C 0.371 0.33017 0.48368 0.29596 0.59653 0.26174 " pathEditMode="relative" ptsTypes="aa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578E-6 C 0.07239 0.04069 0.14479 0.08161 0.2158 0.10057 C 0.2868 0.11953 0.38229 0.11722 0.42639 0.11445 C 0.47048 0.11167 0.47552 0.0978 0.48073 0.08416 " pathEditMode="relative" ptsTypes="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104E-6 C 0.06493 0.04231 0.12986 0.08485 0.21754 0.10034 C 0.30521 0.11583 0.45677 0.09526 0.52622 0.09341 C 0.59583 0.09156 0.61545 0.09017 0.63507 0.08878 " pathEditMode="relative" ptsTypes="aa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185E-6 C 0.00364 0.1089 0.00729 0.2178 0.03333 0.30613 C 0.05937 0.39445 0.11232 0.53202 0.15607 0.5304 C 0.19982 0.52879 0.27066 0.36509 0.29635 0.29688 C 0.32205 0.22867 0.30816 0.14682 0.31042 0.12162 C 0.31267 0.09642 0.31146 0.12069 0.31042 0.14497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5087E-6 C -0.07743 -0.0037 -0.15486 -0.0074 -0.19114 -0.03746 C -0.22743 -0.06751 -0.22257 -0.1237 -0.21753 -0.17988 " pathEditMode="relative" ptsTypes="a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21965E-6 C -5E-6 4.21965E-6 -0.03959 -0.05618 -0.079 -0.11214 " pathEditMode="relative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99422E-6 C -0.02621 0.00161 -0.05225 0.00346 -0.10694 -0.00949 C -0.16163 -0.02243 -0.28194 -0.02613 -0.32795 -0.07723 C -0.37395 -0.12833 -0.37829 -0.22197 -0.38246 -0.31561 " pathEditMode="relative" ptsTypes="aa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31792E-6 C -0.06216 0.03353 -0.12414 0.06706 -0.20365 0.07955 C -0.28317 0.09203 -0.40105 0.14544 -0.47726 0.07492 C -0.55348 0.0044 -0.60747 -0.16947 -0.66146 -0.34334 " pathEditMode="relative" ptsTypes="a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91329E-6 C -0.06909 -0.00416 -0.13802 -0.00809 -0.17014 -0.0467 C -0.20226 -0.08532 -0.19757 -0.15838 -0.19288 -0.23121 " pathEditMode="relative" ptsTypes="a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0751E-6 C -0.00538 0.05827 -0.01076 0.11676 0.00174 0.13318 C 0.01424 0.1496 0.04479 0.12393 0.07535 0.09827 " pathEditMode="relative" ptsTypes="a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47399E-6 C -0.08385 0.01527 -0.16753 0.03076 -0.25087 0.00232 C -0.3342 -0.02612 -0.45712 -0.09086 -0.5 -0.17063 C -0.54288 -0.2504 -0.52587 -0.36369 -0.50868 -0.47676 " pathEditMode="relative" ptsTypes="aa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2601E-6 C -0.07605 0.06266 -0.15209 0.12555 -0.22813 0.14497 C -0.30417 0.16439 -0.37639 0.13549 -0.45625 0.11676 C -0.53612 0.09803 -0.66129 0.09549 -0.70712 0.03283 C -0.75296 -0.02983 -0.74237 -0.14474 -0.7316 -0.25942 " pathEditMode="relative" ptsTypes="aaa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التصنيف حسب الحجم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3834" y="1357298"/>
            <a:ext cx="100013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72198" y="1214422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72264" y="5715016"/>
            <a:ext cx="1143008" cy="928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28662" y="4000504"/>
            <a:ext cx="1428760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43702" y="4857760"/>
            <a:ext cx="100013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2857488" y="3714752"/>
            <a:ext cx="1857388" cy="142876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929454" y="2928934"/>
            <a:ext cx="1428760" cy="1428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3286116" y="2143116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428596" y="1142984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>
            <a:off x="5286380" y="5286388"/>
            <a:ext cx="714380" cy="100013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428596" y="5214950"/>
            <a:ext cx="714380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4572000" y="2643182"/>
            <a:ext cx="714380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5000628" y="1428736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500034" y="3071810"/>
            <a:ext cx="71438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7858116" y="4643446"/>
            <a:ext cx="1285884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5143504" y="3286124"/>
            <a:ext cx="1357322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cision 25"/>
          <p:cNvSpPr/>
          <p:nvPr/>
        </p:nvSpPr>
        <p:spPr>
          <a:xfrm>
            <a:off x="1285852" y="4857760"/>
            <a:ext cx="1285884" cy="12144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écision 26"/>
          <p:cNvSpPr/>
          <p:nvPr/>
        </p:nvSpPr>
        <p:spPr>
          <a:xfrm>
            <a:off x="3214678" y="5286388"/>
            <a:ext cx="1285884" cy="121444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Décision 27"/>
          <p:cNvSpPr/>
          <p:nvPr/>
        </p:nvSpPr>
        <p:spPr>
          <a:xfrm>
            <a:off x="3428992" y="1357298"/>
            <a:ext cx="1142976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allélogramme 28"/>
          <p:cNvSpPr/>
          <p:nvPr/>
        </p:nvSpPr>
        <p:spPr>
          <a:xfrm>
            <a:off x="1714480" y="1285860"/>
            <a:ext cx="1285884" cy="642942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arallélogramme 30"/>
          <p:cNvSpPr/>
          <p:nvPr/>
        </p:nvSpPr>
        <p:spPr>
          <a:xfrm>
            <a:off x="1785918" y="3143248"/>
            <a:ext cx="1285884" cy="642942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0867E-6 C -0.01649 0.07584 -0.03298 0.15168 -0.00694 0.19168 C 0.0191 0.23168 0.10591 0.25873 0.15625 0.2407 C 0.2066 0.22266 0.2507 0.1533 0.29479 0.08416 " pathEditMode="relative" ptsTypes="aa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8555E-6 C 0.08872 0.04463 0.17744 0.08948 0.23681 0.07931 C 0.29619 0.06914 0.32605 0.00416 0.35608 -0.06081 " pathEditMode="relative" ptsTypes="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19075E-6 C 0.03993 -0.05157 0.07987 -0.1029 0.09827 -0.14729 C 0.11667 -0.19168 0.11355 -0.22914 0.11059 -0.26636 " pathEditMode="relative" ptsTypes="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80347E-6 C 0.13611 -0.09248 0.27222 -0.18496 0.31927 -0.22889 C 0.36632 -0.27283 0.3243 -0.26843 0.28246 -0.26381 " pathEditMode="relative" ptsTypes="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06936E-6 C -0.0224 0.13618 -0.04462 0.27259 0.01579 0.34335 C 0.07621 0.4141 0.25052 0.41479 0.36302 0.42519 C 0.47552 0.4356 0.61597 0.41109 0.69114 0.40647 C 0.76632 0.40184 0.7901 0.39953 0.81388 0.39722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C 0.00764 0.03653 0.01528 0.07329 0.09306 0.12624 C 0.17084 0.17919 0.34827 0.29688 0.46667 0.31792 C 0.58507 0.33896 0.69428 0.29572 0.80365 0.25248 " pathEditMode="relative" ptsTypes="aa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2948E-6 C 0.09549 0.03168 0.19097 0.06359 0.32813 0.05619 C 0.46528 0.04879 0.6441 0.00208 0.82292 -0.04439 " pathEditMode="relative" ptsTypes="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2428E-7 C -0.00677 0.03838 -0.01336 0.07676 -0.00173 0.10289 C 0.0099 0.12902 -0.00138 0.07121 0.07014 0.15653 C 0.14167 0.24185 0.2849 0.42821 0.42813 0.61457 " pathEditMode="relative" ptsTypes="aa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0231E-7 C 0.00312 0.10451 0.00625 0.20902 0.06302 0.28023 C 0.11979 0.35145 0.2618 0.38728 0.34027 0.42752 C 0.41875 0.46775 0.47604 0.49434 0.53333 0.52093 " pathEditMode="relative" ptsTypes="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20231E-6 C -0.00972 -0.01434 -0.01927 -0.02845 0.01406 0.03745 C 0.0474 0.10335 0.10156 0.28323 0.2 0.39491 C 0.29844 0.50658 0.45174 0.60716 0.60521 0.70797 " pathEditMode="relative" ptsTypes="aa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49711E-6 C -0.02483 0.03051 -0.04965 0.06103 -0.12274 0.05826 C -0.19583 0.05549 -0.31719 0.01942 -0.43854 -0.01642 " pathEditMode="relative" ptsTypes="a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0.05272 C -0.1467 0.05619 -0.24653 0.05966 -0.33698 0.05573 C -0.42761 0.05203 -0.53941 0.04301 -0.58941 0.03029 C -0.63924 0.01735 -0.63802 -0.00184 -0.63663 -0.0208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4913E-6 C -0.04236 0.03375 -0.08472 0.06751 -0.13681 0.07953 C -0.18889 0.09155 -0.27257 0.08439 -0.31233 0.07236 C -0.35209 0.06034 -0.36389 0.03352 -0.37552 0.00693 " pathEditMode="relative" ptsTypes="aa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7341E-6 C -0.14861 0.06382 -0.2974 0.12763 -0.40712 0.14012 C -0.51702 0.1526 -0.61406 0.10359 -0.65972 0.07468 C -0.70538 0.04578 -0.69306 0.00648 -0.68073 -0.03283 " pathEditMode="relative" ptsTypes="aa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4624E-7 C 0.01042 -0.01203 0.02101 -0.02382 -0.01059 0.0141 C -0.04219 0.05202 -0.14861 0.19491 -0.18958 0.22682 C -0.23056 0.25873 -0.2434 0.23214 -0.25625 0.20578 " pathEditMode="relative" ptsTypes="aa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6.5896E-6 C -0.06336 0.02589 -0.12656 0.05178 -0.19115 0.02103 C -0.25573 -0.00972 -0.3217 -0.09712 -0.38768 -0.18452 " pathEditMode="relative" ptsTypes="a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8728E-6 C -0.08802 0.10127 -0.17604 0.20254 -0.3 0.20786 C -0.42396 0.21318 -0.58403 0.12277 -0.74392 0.0326 " pathEditMode="relative" ptsTypes="a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1272E-6 C -0.17465 0.03492 -0.34913 0.07006 -0.44045 -0.0141 C -0.53177 -0.09826 -0.53958 -0.3015 -0.54739 -0.50473 " pathEditMode="relative" ptsTypes="aaA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تصنيف المتعلمين حسب خاصيتين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تنظيم المعلومات في خطاطة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التلاميذ يكتبون أسماءهم في بطاقات</a:t>
            </a:r>
            <a:endParaRPr kumimoji="0" lang="fr-FR" sz="3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الصاق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بطاقة</a:t>
            </a:r>
            <a:r>
              <a:rPr lang="ar-M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أسماء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التلاميذ الذين لهم أخ واحد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143240" y="1071546"/>
            <a:ext cx="5786478" cy="528641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86480" y="6088559"/>
            <a:ext cx="285752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أخ واحد</a:t>
            </a:r>
            <a:endParaRPr lang="fr-FR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786578" y="2143116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أحمد</a:t>
            </a:r>
            <a:endParaRPr lang="fr-FR" sz="4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14942" y="1357298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سفيان</a:t>
            </a:r>
            <a:endParaRPr lang="fr-FR" sz="4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58016" y="3000372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لبنى</a:t>
            </a:r>
            <a:endParaRPr lang="fr-FR" sz="4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429256" y="5357826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محمد</a:t>
            </a:r>
            <a:endParaRPr lang="fr-FR" sz="4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000892" y="3929066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ليلى</a:t>
            </a:r>
            <a:endParaRPr lang="fr-FR" sz="4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572264" y="4714884"/>
            <a:ext cx="1357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يوسف</a:t>
            </a:r>
            <a:endParaRPr lang="fr-FR" sz="4400" b="1" dirty="0"/>
          </a:p>
        </p:txBody>
      </p:sp>
      <p:sp>
        <p:nvSpPr>
          <p:cNvPr id="14" name="Ellipse 13"/>
          <p:cNvSpPr/>
          <p:nvPr/>
        </p:nvSpPr>
        <p:spPr>
          <a:xfrm>
            <a:off x="214282" y="1724012"/>
            <a:ext cx="5786478" cy="47863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-32" y="6072206"/>
            <a:ext cx="285752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أخت واحدة</a:t>
            </a:r>
            <a:endParaRPr lang="fr-FR" sz="4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071670" y="1928802"/>
            <a:ext cx="135732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مراد</a:t>
            </a:r>
            <a:endParaRPr lang="fr-FR" sz="4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285852" y="2730997"/>
            <a:ext cx="135732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حسن</a:t>
            </a:r>
            <a:endParaRPr lang="fr-FR" sz="4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714480" y="3802567"/>
            <a:ext cx="135732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فاطمة</a:t>
            </a:r>
            <a:endParaRPr lang="fr-FR" sz="4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14348" y="4857760"/>
            <a:ext cx="1357322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يسرى</a:t>
            </a:r>
            <a:endParaRPr lang="fr-FR" sz="4400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الصاق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بطاقة</a:t>
            </a:r>
            <a:r>
              <a:rPr lang="ar-M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أسماء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التلاميذ الذين لهم أخت واحدة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الصاق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بطاقة</a:t>
            </a:r>
            <a:r>
              <a:rPr lang="ar-M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أسماء</a:t>
            </a: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التلاميذ الذين لهم أخ وأخت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71802" y="6088559"/>
            <a:ext cx="2857520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أخ </a:t>
            </a:r>
            <a:r>
              <a:rPr lang="ar-MA" sz="4400" b="1" dirty="0" err="1" smtClean="0"/>
              <a:t>و</a:t>
            </a:r>
            <a:r>
              <a:rPr lang="ar-MA" sz="4400" b="1" dirty="0" smtClean="0"/>
              <a:t> أخت</a:t>
            </a:r>
            <a:endParaRPr lang="fr-FR" sz="4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3786182" y="2500306"/>
            <a:ext cx="1357322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نجوى</a:t>
            </a:r>
            <a:endParaRPr lang="fr-FR" sz="4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357554" y="3429000"/>
            <a:ext cx="1357322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رشيد</a:t>
            </a:r>
            <a:endParaRPr lang="fr-FR" sz="4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000496" y="4357694"/>
            <a:ext cx="1357322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/>
              <a:t>كوثر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2: 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يجيبون عن أسئلة حول المعلومات التي تم تنظيمها في الخطاطة .</a:t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يجيبون عن أسئلة 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786058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48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 المتعلمين الذين لهم أخ واحد .</a:t>
            </a:r>
            <a:endParaRPr kumimoji="0" lang="fr-FR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929066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54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 المتعلمين الذين لهم أخت واحدة 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000636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عدد المتعلمين الذين لهم أخ </a:t>
            </a:r>
            <a:r>
              <a:rPr lang="ar-MA" sz="54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أخت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0 إلى 99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تقويمية</a:t>
            </a:r>
            <a:endParaRPr lang="fr-FR" sz="80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ألون الملابس</a:t>
            </a:r>
            <a:b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51383" t="12448" r="6786" b="580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52363" t="15829" r="8420" b="580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DA18B"/>
              </a:clrFrom>
              <a:clrTo>
                <a:srgbClr val="BDA18B">
                  <a:alpha val="0"/>
                </a:srgbClr>
              </a:clrTo>
            </a:clrChange>
          </a:blip>
          <a:srcRect l="60861" t="17059" r="31950" b="78330"/>
          <a:stretch>
            <a:fillRect/>
          </a:stretch>
        </p:blipFill>
        <p:spPr>
          <a:xfrm>
            <a:off x="2214546" y="1714488"/>
            <a:ext cx="1071570" cy="730616"/>
          </a:xfrm>
          <a:prstGeom prst="rect">
            <a:avLst/>
          </a:prstGeom>
        </p:spPr>
      </p:pic>
      <p:pic>
        <p:nvPicPr>
          <p:cNvPr id="7" name="Image 6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DA18B"/>
              </a:clrFrom>
              <a:clrTo>
                <a:srgbClr val="BDA18B">
                  <a:alpha val="0"/>
                </a:srgbClr>
              </a:clrTo>
            </a:clrChange>
          </a:blip>
          <a:srcRect l="60861" t="17059" r="31950" b="78330"/>
          <a:stretch>
            <a:fillRect/>
          </a:stretch>
        </p:blipFill>
        <p:spPr>
          <a:xfrm>
            <a:off x="2214546" y="3357562"/>
            <a:ext cx="1071570" cy="730616"/>
          </a:xfrm>
          <a:prstGeom prst="rect">
            <a:avLst/>
          </a:prstGeom>
        </p:spPr>
      </p:pic>
      <p:pic>
        <p:nvPicPr>
          <p:cNvPr id="8" name="Image 7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DA18B"/>
              </a:clrFrom>
              <a:clrTo>
                <a:srgbClr val="BDA18B">
                  <a:alpha val="0"/>
                </a:srgbClr>
              </a:clrTo>
            </a:clrChange>
          </a:blip>
          <a:srcRect l="60861" t="17059" r="31950" b="78330"/>
          <a:stretch>
            <a:fillRect/>
          </a:stretch>
        </p:blipFill>
        <p:spPr>
          <a:xfrm>
            <a:off x="2214546" y="5072074"/>
            <a:ext cx="1071570" cy="730616"/>
          </a:xfrm>
          <a:prstGeom prst="rect">
            <a:avLst/>
          </a:prstGeom>
        </p:spPr>
      </p:pic>
      <p:pic>
        <p:nvPicPr>
          <p:cNvPr id="9" name="Image 8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3A283"/>
              </a:clrFrom>
              <a:clrTo>
                <a:srgbClr val="C3A283">
                  <a:alpha val="0"/>
                </a:srgbClr>
              </a:clrTo>
            </a:clrChange>
          </a:blip>
          <a:srcRect l="68377" t="16444" r="24433" b="78638"/>
          <a:stretch>
            <a:fillRect/>
          </a:stretch>
        </p:blipFill>
        <p:spPr>
          <a:xfrm>
            <a:off x="4071934" y="1571612"/>
            <a:ext cx="1143008" cy="831278"/>
          </a:xfrm>
          <a:prstGeom prst="rect">
            <a:avLst/>
          </a:prstGeom>
        </p:spPr>
      </p:pic>
      <p:pic>
        <p:nvPicPr>
          <p:cNvPr id="10" name="Image 9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3A283"/>
              </a:clrFrom>
              <a:clrTo>
                <a:srgbClr val="C3A283">
                  <a:alpha val="0"/>
                </a:srgbClr>
              </a:clrTo>
            </a:clrChange>
          </a:blip>
          <a:srcRect l="68377" t="16444" r="24433" b="78638"/>
          <a:stretch>
            <a:fillRect/>
          </a:stretch>
        </p:blipFill>
        <p:spPr>
          <a:xfrm>
            <a:off x="4000496" y="3214686"/>
            <a:ext cx="1143008" cy="831278"/>
          </a:xfrm>
          <a:prstGeom prst="rect">
            <a:avLst/>
          </a:prstGeom>
        </p:spPr>
      </p:pic>
      <p:pic>
        <p:nvPicPr>
          <p:cNvPr id="11" name="Image 10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3A283"/>
              </a:clrFrom>
              <a:clrTo>
                <a:srgbClr val="C3A283">
                  <a:alpha val="0"/>
                </a:srgbClr>
              </a:clrTo>
            </a:clrChange>
          </a:blip>
          <a:srcRect l="68377" t="16444" r="24433" b="78638"/>
          <a:stretch>
            <a:fillRect/>
          </a:stretch>
        </p:blipFill>
        <p:spPr>
          <a:xfrm>
            <a:off x="4071934" y="4929198"/>
            <a:ext cx="1143008" cy="831278"/>
          </a:xfrm>
          <a:prstGeom prst="rect">
            <a:avLst/>
          </a:prstGeom>
        </p:spPr>
      </p:pic>
      <p:pic>
        <p:nvPicPr>
          <p:cNvPr id="12" name="Image 11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E9B85"/>
              </a:clrFrom>
              <a:clrTo>
                <a:srgbClr val="BE9B85">
                  <a:alpha val="0"/>
                </a:srgbClr>
              </a:clrTo>
            </a:clrChange>
          </a:blip>
          <a:srcRect l="76177" t="16710" r="16633" b="78372"/>
          <a:stretch>
            <a:fillRect/>
          </a:stretch>
        </p:blipFill>
        <p:spPr>
          <a:xfrm>
            <a:off x="5929322" y="1669028"/>
            <a:ext cx="1143008" cy="831278"/>
          </a:xfrm>
          <a:prstGeom prst="rect">
            <a:avLst/>
          </a:prstGeom>
        </p:spPr>
      </p:pic>
      <p:pic>
        <p:nvPicPr>
          <p:cNvPr id="13" name="Image 12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E9B85"/>
              </a:clrFrom>
              <a:clrTo>
                <a:srgbClr val="BE9B85">
                  <a:alpha val="0"/>
                </a:srgbClr>
              </a:clrTo>
            </a:clrChange>
          </a:blip>
          <a:srcRect l="76177" t="16710" r="16633" b="78372"/>
          <a:stretch>
            <a:fillRect/>
          </a:stretch>
        </p:blipFill>
        <p:spPr>
          <a:xfrm>
            <a:off x="5929322" y="3286124"/>
            <a:ext cx="1143008" cy="831278"/>
          </a:xfrm>
          <a:prstGeom prst="rect">
            <a:avLst/>
          </a:prstGeom>
        </p:spPr>
      </p:pic>
      <p:pic>
        <p:nvPicPr>
          <p:cNvPr id="14" name="Image 13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BE9B85"/>
              </a:clrFrom>
              <a:clrTo>
                <a:srgbClr val="BE9B85">
                  <a:alpha val="0"/>
                </a:srgbClr>
              </a:clrTo>
            </a:clrChange>
          </a:blip>
          <a:srcRect l="76177" t="16710" r="16633" b="78372"/>
          <a:stretch>
            <a:fillRect/>
          </a:stretch>
        </p:blipFill>
        <p:spPr>
          <a:xfrm>
            <a:off x="6000760" y="5000636"/>
            <a:ext cx="1143008" cy="831278"/>
          </a:xfrm>
          <a:prstGeom prst="rect">
            <a:avLst/>
          </a:prstGeom>
        </p:spPr>
      </p:pic>
      <p:pic>
        <p:nvPicPr>
          <p:cNvPr id="15" name="Image 14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98B67"/>
              </a:clrFrom>
              <a:clrTo>
                <a:srgbClr val="A98B67">
                  <a:alpha val="0"/>
                </a:srgbClr>
              </a:clrTo>
            </a:clrChange>
          </a:blip>
          <a:srcRect l="84020" t="17325" r="9444" b="77716"/>
          <a:stretch>
            <a:fillRect/>
          </a:stretch>
        </p:blipFill>
        <p:spPr>
          <a:xfrm>
            <a:off x="7732394" y="1785926"/>
            <a:ext cx="1062715" cy="857256"/>
          </a:xfrm>
          <a:prstGeom prst="rect">
            <a:avLst/>
          </a:prstGeom>
        </p:spPr>
      </p:pic>
      <p:pic>
        <p:nvPicPr>
          <p:cNvPr id="16" name="Image 15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98B67"/>
              </a:clrFrom>
              <a:clrTo>
                <a:srgbClr val="A98B67">
                  <a:alpha val="0"/>
                </a:srgbClr>
              </a:clrTo>
            </a:clrChange>
          </a:blip>
          <a:srcRect l="84020" t="17325" r="9444" b="77716"/>
          <a:stretch>
            <a:fillRect/>
          </a:stretch>
        </p:blipFill>
        <p:spPr>
          <a:xfrm>
            <a:off x="7715272" y="3429000"/>
            <a:ext cx="1062715" cy="857256"/>
          </a:xfrm>
          <a:prstGeom prst="rect">
            <a:avLst/>
          </a:prstGeom>
        </p:spPr>
      </p:pic>
      <p:pic>
        <p:nvPicPr>
          <p:cNvPr id="17" name="Image 16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98B67"/>
              </a:clrFrom>
              <a:clrTo>
                <a:srgbClr val="A98B67">
                  <a:alpha val="0"/>
                </a:srgbClr>
              </a:clrTo>
            </a:clrChange>
          </a:blip>
          <a:srcRect l="84020" t="17325" r="9444" b="77716"/>
          <a:stretch>
            <a:fillRect/>
          </a:stretch>
        </p:blipFill>
        <p:spPr>
          <a:xfrm>
            <a:off x="7858148" y="5143512"/>
            <a:ext cx="1062715" cy="857256"/>
          </a:xfrm>
          <a:prstGeom prst="rect">
            <a:avLst/>
          </a:prstGeom>
        </p:spPr>
      </p:pic>
      <p:pic>
        <p:nvPicPr>
          <p:cNvPr id="18" name="Image 17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FA787"/>
              </a:clrFrom>
              <a:clrTo>
                <a:srgbClr val="8FA787">
                  <a:alpha val="0"/>
                </a:srgbClr>
              </a:clrTo>
            </a:clrChange>
          </a:blip>
          <a:srcRect l="54281" t="22244" r="39837" b="71916"/>
          <a:stretch>
            <a:fillRect/>
          </a:stretch>
        </p:blipFill>
        <p:spPr>
          <a:xfrm>
            <a:off x="2357422" y="2214555"/>
            <a:ext cx="1015172" cy="1071570"/>
          </a:xfrm>
          <a:prstGeom prst="rect">
            <a:avLst/>
          </a:prstGeom>
        </p:spPr>
      </p:pic>
      <p:pic>
        <p:nvPicPr>
          <p:cNvPr id="19" name="Image 18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FA787"/>
              </a:clrFrom>
              <a:clrTo>
                <a:srgbClr val="8FA787">
                  <a:alpha val="0"/>
                </a:srgbClr>
              </a:clrTo>
            </a:clrChange>
          </a:blip>
          <a:srcRect l="54281" t="22244" r="39837" b="71916"/>
          <a:stretch>
            <a:fillRect/>
          </a:stretch>
        </p:blipFill>
        <p:spPr>
          <a:xfrm>
            <a:off x="4271208" y="2214554"/>
            <a:ext cx="1015172" cy="1071570"/>
          </a:xfrm>
          <a:prstGeom prst="rect">
            <a:avLst/>
          </a:prstGeom>
        </p:spPr>
      </p:pic>
      <p:pic>
        <p:nvPicPr>
          <p:cNvPr id="20" name="Image 19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FA787"/>
              </a:clrFrom>
              <a:clrTo>
                <a:srgbClr val="8FA787">
                  <a:alpha val="0"/>
                </a:srgbClr>
              </a:clrTo>
            </a:clrChange>
          </a:blip>
          <a:srcRect l="54281" t="22244" r="39837" b="71916"/>
          <a:stretch>
            <a:fillRect/>
          </a:stretch>
        </p:blipFill>
        <p:spPr>
          <a:xfrm>
            <a:off x="6072198" y="2357430"/>
            <a:ext cx="1015172" cy="1071570"/>
          </a:xfrm>
          <a:prstGeom prst="rect">
            <a:avLst/>
          </a:prstGeom>
        </p:spPr>
      </p:pic>
      <p:pic>
        <p:nvPicPr>
          <p:cNvPr id="21" name="Image 20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FA787"/>
              </a:clrFrom>
              <a:clrTo>
                <a:srgbClr val="8FA787">
                  <a:alpha val="0"/>
                </a:srgbClr>
              </a:clrTo>
            </a:clrChange>
          </a:blip>
          <a:srcRect l="54281" t="22244" r="39837" b="71916"/>
          <a:stretch>
            <a:fillRect/>
          </a:stretch>
        </p:blipFill>
        <p:spPr>
          <a:xfrm>
            <a:off x="7858148" y="2357430"/>
            <a:ext cx="1015172" cy="1071570"/>
          </a:xfrm>
          <a:prstGeom prst="rect">
            <a:avLst/>
          </a:prstGeom>
        </p:spPr>
      </p:pic>
      <p:pic>
        <p:nvPicPr>
          <p:cNvPr id="22" name="Image 21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5AF87"/>
              </a:clrFrom>
              <a:clrTo>
                <a:srgbClr val="85AF87">
                  <a:alpha val="0"/>
                </a:srgbClr>
              </a:clrTo>
            </a:clrChange>
          </a:blip>
          <a:srcRect l="53627" t="28698" r="40490" b="65461"/>
          <a:stretch>
            <a:fillRect/>
          </a:stretch>
        </p:blipFill>
        <p:spPr>
          <a:xfrm>
            <a:off x="2285984" y="3857628"/>
            <a:ext cx="1000132" cy="1055695"/>
          </a:xfrm>
          <a:prstGeom prst="rect">
            <a:avLst/>
          </a:prstGeom>
        </p:spPr>
      </p:pic>
      <p:pic>
        <p:nvPicPr>
          <p:cNvPr id="23" name="Image 22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5AF87"/>
              </a:clrFrom>
              <a:clrTo>
                <a:srgbClr val="85AF87">
                  <a:alpha val="0"/>
                </a:srgbClr>
              </a:clrTo>
            </a:clrChange>
          </a:blip>
          <a:srcRect l="53627" t="28698" r="40490" b="65461"/>
          <a:stretch>
            <a:fillRect/>
          </a:stretch>
        </p:blipFill>
        <p:spPr>
          <a:xfrm>
            <a:off x="4143372" y="3929066"/>
            <a:ext cx="1000132" cy="1055695"/>
          </a:xfrm>
          <a:prstGeom prst="rect">
            <a:avLst/>
          </a:prstGeom>
        </p:spPr>
      </p:pic>
      <p:pic>
        <p:nvPicPr>
          <p:cNvPr id="24" name="Image 23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5AF87"/>
              </a:clrFrom>
              <a:clrTo>
                <a:srgbClr val="85AF87">
                  <a:alpha val="0"/>
                </a:srgbClr>
              </a:clrTo>
            </a:clrChange>
          </a:blip>
          <a:srcRect l="53627" t="28698" r="40490" b="65461"/>
          <a:stretch>
            <a:fillRect/>
          </a:stretch>
        </p:blipFill>
        <p:spPr>
          <a:xfrm>
            <a:off x="6000760" y="4000504"/>
            <a:ext cx="1000132" cy="1055695"/>
          </a:xfrm>
          <a:prstGeom prst="rect">
            <a:avLst/>
          </a:prstGeom>
        </p:spPr>
      </p:pic>
      <p:pic>
        <p:nvPicPr>
          <p:cNvPr id="25" name="Image 24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85AF87"/>
              </a:clrFrom>
              <a:clrTo>
                <a:srgbClr val="85AF87">
                  <a:alpha val="0"/>
                </a:srgbClr>
              </a:clrTo>
            </a:clrChange>
          </a:blip>
          <a:srcRect l="53627" t="28698" r="40490" b="65461"/>
          <a:stretch>
            <a:fillRect/>
          </a:stretch>
        </p:blipFill>
        <p:spPr>
          <a:xfrm>
            <a:off x="7786710" y="4000504"/>
            <a:ext cx="1000132" cy="1055695"/>
          </a:xfrm>
          <a:prstGeom prst="rect">
            <a:avLst/>
          </a:prstGeom>
        </p:spPr>
      </p:pic>
      <p:pic>
        <p:nvPicPr>
          <p:cNvPr id="26" name="Image 25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0B68F"/>
              </a:clrFrom>
              <a:clrTo>
                <a:srgbClr val="90B68F">
                  <a:alpha val="0"/>
                </a:srgbClr>
              </a:clrTo>
            </a:clrChange>
          </a:blip>
          <a:srcRect l="53300" t="35154" r="40164" b="58699"/>
          <a:stretch>
            <a:fillRect/>
          </a:stretch>
        </p:blipFill>
        <p:spPr>
          <a:xfrm>
            <a:off x="2214546" y="5643597"/>
            <a:ext cx="1143008" cy="1142989"/>
          </a:xfrm>
          <a:prstGeom prst="rect">
            <a:avLst/>
          </a:prstGeom>
        </p:spPr>
      </p:pic>
      <p:pic>
        <p:nvPicPr>
          <p:cNvPr id="27" name="Image 26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0B68F"/>
              </a:clrFrom>
              <a:clrTo>
                <a:srgbClr val="90B68F">
                  <a:alpha val="0"/>
                </a:srgbClr>
              </a:clrTo>
            </a:clrChange>
          </a:blip>
          <a:srcRect l="53300" t="35154" r="40164" b="58699"/>
          <a:stretch>
            <a:fillRect/>
          </a:stretch>
        </p:blipFill>
        <p:spPr>
          <a:xfrm>
            <a:off x="4071934" y="5643578"/>
            <a:ext cx="1143008" cy="1142989"/>
          </a:xfrm>
          <a:prstGeom prst="rect">
            <a:avLst/>
          </a:prstGeom>
        </p:spPr>
      </p:pic>
      <p:pic>
        <p:nvPicPr>
          <p:cNvPr id="28" name="Image 27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0B68F"/>
              </a:clrFrom>
              <a:clrTo>
                <a:srgbClr val="90B68F">
                  <a:alpha val="0"/>
                </a:srgbClr>
              </a:clrTo>
            </a:clrChange>
          </a:blip>
          <a:srcRect l="53300" t="35154" r="40164" b="58699"/>
          <a:stretch>
            <a:fillRect/>
          </a:stretch>
        </p:blipFill>
        <p:spPr>
          <a:xfrm>
            <a:off x="6000760" y="5715011"/>
            <a:ext cx="1143008" cy="1142989"/>
          </a:xfrm>
          <a:prstGeom prst="rect">
            <a:avLst/>
          </a:prstGeom>
        </p:spPr>
      </p:pic>
      <p:pic>
        <p:nvPicPr>
          <p:cNvPr id="29" name="Image 28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0B68F"/>
              </a:clrFrom>
              <a:clrTo>
                <a:srgbClr val="90B68F">
                  <a:alpha val="0"/>
                </a:srgbClr>
              </a:clrTo>
            </a:clrChange>
          </a:blip>
          <a:srcRect l="53300" t="35154" r="40164" b="58699"/>
          <a:stretch>
            <a:fillRect/>
          </a:stretch>
        </p:blipFill>
        <p:spPr>
          <a:xfrm>
            <a:off x="7786710" y="5715011"/>
            <a:ext cx="1143008" cy="114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9027" t="12234" r="50691" b="637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9027" t="15488" r="57300" b="63733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  <p:pic>
        <p:nvPicPr>
          <p:cNvPr id="5" name="Image 4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CCAB5"/>
              </a:clrFrom>
              <a:clrTo>
                <a:srgbClr val="CCCAB5">
                  <a:alpha val="0"/>
                </a:srgbClr>
              </a:clrTo>
            </a:clrChange>
          </a:blip>
          <a:srcRect l="19452" t="20437" r="74171" b="77182"/>
          <a:stretch>
            <a:fillRect/>
          </a:stretch>
        </p:blipFill>
        <p:spPr>
          <a:xfrm>
            <a:off x="2786050" y="142852"/>
            <a:ext cx="2435386" cy="1071570"/>
          </a:xfrm>
          <a:prstGeom prst="rect">
            <a:avLst/>
          </a:prstGeom>
        </p:spPr>
      </p:pic>
      <p:pic>
        <p:nvPicPr>
          <p:cNvPr id="6" name="Image 5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6CABA"/>
              </a:clrFrom>
              <a:clrTo>
                <a:srgbClr val="D6CABA">
                  <a:alpha val="0"/>
                </a:srgbClr>
              </a:clrTo>
            </a:clrChange>
          </a:blip>
          <a:srcRect l="27615" t="20870" r="66518" b="77066"/>
          <a:stretch>
            <a:fillRect/>
          </a:stretch>
        </p:blipFill>
        <p:spPr>
          <a:xfrm>
            <a:off x="5000628" y="357166"/>
            <a:ext cx="2240556" cy="928694"/>
          </a:xfrm>
          <a:prstGeom prst="rect">
            <a:avLst/>
          </a:prstGeom>
        </p:spPr>
      </p:pic>
      <p:pic>
        <p:nvPicPr>
          <p:cNvPr id="7" name="Image 6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FCEBC"/>
              </a:clrFrom>
              <a:clrTo>
                <a:srgbClr val="CFCEBC">
                  <a:alpha val="0"/>
                </a:srgbClr>
              </a:clrTo>
            </a:clrChange>
          </a:blip>
          <a:srcRect l="35778" t="20870" r="58865" b="76965"/>
          <a:stretch>
            <a:fillRect/>
          </a:stretch>
        </p:blipFill>
        <p:spPr>
          <a:xfrm>
            <a:off x="7358082" y="357166"/>
            <a:ext cx="1785918" cy="1000132"/>
          </a:xfrm>
          <a:prstGeom prst="rect">
            <a:avLst/>
          </a:prstGeom>
        </p:spPr>
      </p:pic>
      <p:pic>
        <p:nvPicPr>
          <p:cNvPr id="8" name="Image 7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CDC3A8"/>
              </a:clrFrom>
              <a:clrTo>
                <a:srgbClr val="CDC3A8">
                  <a:alpha val="0"/>
                </a:srgbClr>
              </a:clrTo>
            </a:clrChange>
          </a:blip>
          <a:srcRect l="18942" t="22819" r="74425" b="74801"/>
          <a:stretch>
            <a:fillRect/>
          </a:stretch>
        </p:blipFill>
        <p:spPr>
          <a:xfrm>
            <a:off x="357158" y="1857364"/>
            <a:ext cx="2214578" cy="1143008"/>
          </a:xfrm>
          <a:prstGeom prst="rect">
            <a:avLst/>
          </a:prstGeom>
        </p:spPr>
      </p:pic>
      <p:pic>
        <p:nvPicPr>
          <p:cNvPr id="9" name="Image 8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DD0C7"/>
              </a:clrFrom>
              <a:clrTo>
                <a:srgbClr val="DDD0C7">
                  <a:alpha val="0"/>
                </a:srgbClr>
              </a:clrTo>
            </a:clrChange>
          </a:blip>
          <a:srcRect l="19197" t="28013" r="75446" b="69822"/>
          <a:stretch>
            <a:fillRect/>
          </a:stretch>
        </p:blipFill>
        <p:spPr>
          <a:xfrm>
            <a:off x="121413" y="3571876"/>
            <a:ext cx="2250297" cy="1071570"/>
          </a:xfrm>
          <a:prstGeom prst="rect">
            <a:avLst/>
          </a:prstGeom>
        </p:spPr>
      </p:pic>
      <p:pic>
        <p:nvPicPr>
          <p:cNvPr id="10" name="Image 9" descr="ق2 فضاء الرياضيات 01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5D6C6"/>
              </a:clrFrom>
              <a:clrTo>
                <a:srgbClr val="D5D6C6">
                  <a:alpha val="0"/>
                </a:srgbClr>
              </a:clrTo>
            </a:clrChange>
          </a:blip>
          <a:srcRect l="19197" t="32992" r="74426" b="64844"/>
          <a:stretch>
            <a:fillRect/>
          </a:stretch>
        </p:blipFill>
        <p:spPr>
          <a:xfrm>
            <a:off x="285720" y="5286388"/>
            <a:ext cx="250033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50000" t="42847" r="5749" b="374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œur 4"/>
          <p:cNvSpPr/>
          <p:nvPr/>
        </p:nvSpPr>
        <p:spPr>
          <a:xfrm>
            <a:off x="6572264" y="3000372"/>
            <a:ext cx="642942" cy="928694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rire 5"/>
          <p:cNvSpPr/>
          <p:nvPr/>
        </p:nvSpPr>
        <p:spPr>
          <a:xfrm>
            <a:off x="4786314" y="4143380"/>
            <a:ext cx="571504" cy="10001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une 6"/>
          <p:cNvSpPr/>
          <p:nvPr/>
        </p:nvSpPr>
        <p:spPr>
          <a:xfrm>
            <a:off x="5643570" y="5357826"/>
            <a:ext cx="500066" cy="857256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4175" t="37125" r="51478" b="362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ق2 فضاء الرياضيات 015.JPG"/>
          <p:cNvPicPr>
            <a:picLocks noChangeAspect="1"/>
          </p:cNvPicPr>
          <p:nvPr/>
        </p:nvPicPr>
        <p:blipFill>
          <a:blip r:embed="rId2"/>
          <a:srcRect l="21308" t="52540" r="75244" b="45173"/>
          <a:stretch>
            <a:fillRect/>
          </a:stretch>
        </p:blipFill>
        <p:spPr>
          <a:xfrm>
            <a:off x="0" y="4714884"/>
            <a:ext cx="3143240" cy="9286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034" y="5286388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2697" t="62589" r="5749" b="150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5558" t="66311" r="8610" b="157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714412" y="0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357190" y="1643050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214346" y="3214686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57222" y="5000636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rcRect l="3125" t="84669" r="5468" b="7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6182" y="1000108"/>
            <a:ext cx="1000132" cy="1500198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500826" y="2285992"/>
            <a:ext cx="214314" cy="1643074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14480" y="4786322"/>
            <a:ext cx="571504" cy="1571636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143249"/>
            <a:ext cx="9144000" cy="37147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795442" y="7953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571604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571480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1714480" y="428604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1714480" y="500042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2857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64291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142844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571472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428596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عشرون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285720" y="3786190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/>
      <p:bldP spid="38" grpId="0" build="p"/>
      <p:bldP spid="49" grpId="0" build="p"/>
      <p:bldP spid="50" grpId="0" build="p"/>
      <p:bldP spid="51" grpId="0" build="p"/>
      <p:bldP spid="52" grpId="0" build="p"/>
      <p:bldP spid="53" grpId="0" build="p"/>
      <p:bldP spid="54" grpId="0" build="p"/>
      <p:bldP spid="55" grpId="0" build="p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تصنيف الأشكال الهندسية حسب الشكل </a:t>
            </a:r>
            <a:r>
              <a:rPr lang="ar-MA" sz="8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اللون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8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36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الأشكال الهندسية متوفرة في صفحات التقطيع </a:t>
            </a: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بالكراسة </a:t>
            </a:r>
          </a:p>
          <a:p>
            <a:pPr lvl="0" algn="ctr">
              <a:spcBef>
                <a:spcPct val="0"/>
              </a:spcBef>
              <a:defRPr/>
            </a:pPr>
            <a:r>
              <a:rPr lang="ar-MA" sz="3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 129</a:t>
            </a:r>
            <a:endParaRPr kumimoji="0" lang="fr-FR" sz="36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124.JPG"/>
          <p:cNvPicPr>
            <a:picLocks noChangeAspect="1"/>
          </p:cNvPicPr>
          <p:nvPr/>
        </p:nvPicPr>
        <p:blipFill>
          <a:blip r:embed="rId2"/>
          <a:srcRect l="7275" t="33978" r="4223" b="42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1: </a:t>
            </a: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يطلب من كل متعلم أن يضع أمامه على الطاولة الأشكال الهندسية.</a:t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المقترح :يجتمع المتعلمون مثنى مثنى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786058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48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التصنيف الأول: حسب الشكل.</a:t>
            </a:r>
            <a:endParaRPr kumimoji="0" lang="fr-FR" sz="4800" b="1" i="0" u="none" strike="noStrike" kern="120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3929066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54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التصنيف الثاني: حسب اللون.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000636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MA" sz="5400" b="1" dirty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-التصنيف الثالث: حسب الحجم.</a:t>
            </a:r>
            <a:endParaRPr kumimoji="0" lang="fr-FR" sz="5400" b="1" i="0" u="none" strike="noStrike" kern="120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54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يقترح تنظيم الأشكال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3834" y="1357298"/>
            <a:ext cx="1000132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72198" y="1214422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15074" y="5715016"/>
            <a:ext cx="1500198" cy="928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28662" y="4000504"/>
            <a:ext cx="1000132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43702" y="4857760"/>
            <a:ext cx="1000132" cy="5000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2643174" y="3929066"/>
            <a:ext cx="1857388" cy="142876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858016" y="2857496"/>
            <a:ext cx="1428760" cy="1428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3286116" y="2143116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428596" y="1142984"/>
            <a:ext cx="714380" cy="10001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/>
          <p:cNvSpPr/>
          <p:nvPr/>
        </p:nvSpPr>
        <p:spPr>
          <a:xfrm>
            <a:off x="5286380" y="5286388"/>
            <a:ext cx="714380" cy="100013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isocèle 19"/>
          <p:cNvSpPr/>
          <p:nvPr/>
        </p:nvSpPr>
        <p:spPr>
          <a:xfrm>
            <a:off x="428596" y="5214950"/>
            <a:ext cx="714380" cy="10001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4714876" y="3000372"/>
            <a:ext cx="71438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4714876" y="1428736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500034" y="3071810"/>
            <a:ext cx="71438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7858116" y="4643446"/>
            <a:ext cx="1285884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5214942" y="3429000"/>
            <a:ext cx="1357322" cy="121444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Décision 25"/>
          <p:cNvSpPr/>
          <p:nvPr/>
        </p:nvSpPr>
        <p:spPr>
          <a:xfrm>
            <a:off x="1285852" y="4857760"/>
            <a:ext cx="1285884" cy="12144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écision 26"/>
          <p:cNvSpPr/>
          <p:nvPr/>
        </p:nvSpPr>
        <p:spPr>
          <a:xfrm>
            <a:off x="3286116" y="5643554"/>
            <a:ext cx="1285884" cy="121444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Décision 27"/>
          <p:cNvSpPr/>
          <p:nvPr/>
        </p:nvSpPr>
        <p:spPr>
          <a:xfrm>
            <a:off x="8001024" y="2571744"/>
            <a:ext cx="1142976" cy="7143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allélogramme 28"/>
          <p:cNvSpPr/>
          <p:nvPr/>
        </p:nvSpPr>
        <p:spPr>
          <a:xfrm>
            <a:off x="2357422" y="1285860"/>
            <a:ext cx="1285884" cy="642942"/>
          </a:xfrm>
          <a:prstGeom prst="parallelogra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Parallélogramme 30"/>
          <p:cNvSpPr/>
          <p:nvPr/>
        </p:nvSpPr>
        <p:spPr>
          <a:xfrm>
            <a:off x="1214414" y="2500306"/>
            <a:ext cx="1285884" cy="642942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425</Words>
  <Application>Microsoft Office PowerPoint</Application>
  <PresentationFormat>Affichage à l'écran (4:3)</PresentationFormat>
  <Paragraphs>160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    </vt:lpstr>
      <vt:lpstr>أقرأ الأعداد بالأرقام  من 0 إلى 99 </vt:lpstr>
      <vt:lpstr>Diapositive 3</vt:lpstr>
      <vt:lpstr>Diapositive 4</vt:lpstr>
      <vt:lpstr>حصة 1</vt:lpstr>
      <vt:lpstr>1: تصنيف الأشكال الهندسية حسب الشكل و اللون </vt:lpstr>
      <vt:lpstr>Diapositive 7</vt:lpstr>
      <vt:lpstr>1: يطلب من كل متعلم أن يضع أمامه على الطاولة الأشكال الهندسية.    </vt:lpstr>
      <vt:lpstr>    </vt:lpstr>
      <vt:lpstr>    </vt:lpstr>
      <vt:lpstr>    </vt:lpstr>
      <vt:lpstr>    </vt:lpstr>
      <vt:lpstr>حصة 2</vt:lpstr>
      <vt:lpstr>أقرأ الأعداد بالأرقام  من 0 إلى 99 </vt:lpstr>
      <vt:lpstr>Diapositive 15</vt:lpstr>
      <vt:lpstr>Diapositive 16</vt:lpstr>
      <vt:lpstr>1: تصنيف المتعلمين حسب خاصيتين و تنظيم المعلومات في خطاطة </vt:lpstr>
      <vt:lpstr> </vt:lpstr>
      <vt:lpstr>2: يجيبون عن أسئلة حول المعلومات التي تم تنظيمها في الخطاطة .    </vt:lpstr>
      <vt:lpstr>حصة 3</vt:lpstr>
      <vt:lpstr>1: ألون الملابس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39</cp:revision>
  <dcterms:created xsi:type="dcterms:W3CDTF">2010-09-29T09:43:26Z</dcterms:created>
  <dcterms:modified xsi:type="dcterms:W3CDTF">2010-10-07T16:31:49Z</dcterms:modified>
</cp:coreProperties>
</file>