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72" r:id="rId3"/>
    <p:sldId id="263" r:id="rId4"/>
    <p:sldId id="264" r:id="rId5"/>
    <p:sldId id="265" r:id="rId6"/>
    <p:sldId id="266" r:id="rId7"/>
    <p:sldId id="258" r:id="rId8"/>
    <p:sldId id="259" r:id="rId9"/>
    <p:sldId id="260" r:id="rId10"/>
    <p:sldId id="261" r:id="rId11"/>
    <p:sldId id="262" r:id="rId12"/>
    <p:sldId id="267" r:id="rId13"/>
    <p:sldId id="268" r:id="rId14"/>
    <p:sldId id="269" r:id="rId15"/>
    <p:sldId id="270" r:id="rId16"/>
    <p:sldId id="271" r:id="rId17"/>
    <p:sldId id="256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A19F0-23C9-47B2-BF08-30B3C8A79F39}" type="datetimeFigureOut">
              <a:rPr lang="fr-FR" smtClean="0"/>
              <a:pPr/>
              <a:t>16/10/2010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0ABDA-96BB-4658-9293-34A4FD3AB1E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0195E7-1E9A-40F9-8B26-59BEC0DE568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C13A-B719-4374-9DE2-CF9EC7C1AAB6}" type="datetimeFigureOut">
              <a:rPr lang="fr-FR" smtClean="0"/>
              <a:pPr/>
              <a:t>16/10/2010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79A2-1A8F-4723-B060-5A2AE726BC4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C13A-B719-4374-9DE2-CF9EC7C1AAB6}" type="datetimeFigureOut">
              <a:rPr lang="fr-FR" smtClean="0"/>
              <a:pPr/>
              <a:t>16/10/2010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79A2-1A8F-4723-B060-5A2AE726BC4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C13A-B719-4374-9DE2-CF9EC7C1AAB6}" type="datetimeFigureOut">
              <a:rPr lang="fr-FR" smtClean="0"/>
              <a:pPr/>
              <a:t>16/10/2010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79A2-1A8F-4723-B060-5A2AE726BC4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C13A-B719-4374-9DE2-CF9EC7C1AAB6}" type="datetimeFigureOut">
              <a:rPr lang="fr-FR" smtClean="0"/>
              <a:pPr/>
              <a:t>16/10/2010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79A2-1A8F-4723-B060-5A2AE726BC4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C13A-B719-4374-9DE2-CF9EC7C1AAB6}" type="datetimeFigureOut">
              <a:rPr lang="fr-FR" smtClean="0"/>
              <a:pPr/>
              <a:t>16/10/2010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79A2-1A8F-4723-B060-5A2AE726BC4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C13A-B719-4374-9DE2-CF9EC7C1AAB6}" type="datetimeFigureOut">
              <a:rPr lang="fr-FR" smtClean="0"/>
              <a:pPr/>
              <a:t>16/10/2010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79A2-1A8F-4723-B060-5A2AE726BC4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C13A-B719-4374-9DE2-CF9EC7C1AAB6}" type="datetimeFigureOut">
              <a:rPr lang="fr-FR" smtClean="0"/>
              <a:pPr/>
              <a:t>16/10/2010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79A2-1A8F-4723-B060-5A2AE726BC4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C13A-B719-4374-9DE2-CF9EC7C1AAB6}" type="datetimeFigureOut">
              <a:rPr lang="fr-FR" smtClean="0"/>
              <a:pPr/>
              <a:t>16/10/2010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79A2-1A8F-4723-B060-5A2AE726BC4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C13A-B719-4374-9DE2-CF9EC7C1AAB6}" type="datetimeFigureOut">
              <a:rPr lang="fr-FR" smtClean="0"/>
              <a:pPr/>
              <a:t>16/10/2010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79A2-1A8F-4723-B060-5A2AE726BC4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C13A-B719-4374-9DE2-CF9EC7C1AAB6}" type="datetimeFigureOut">
              <a:rPr lang="fr-FR" smtClean="0"/>
              <a:pPr/>
              <a:t>16/10/2010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79A2-1A8F-4723-B060-5A2AE726BC4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C13A-B719-4374-9DE2-CF9EC7C1AAB6}" type="datetimeFigureOut">
              <a:rPr lang="fr-FR" smtClean="0"/>
              <a:pPr/>
              <a:t>16/10/2010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79A2-1A8F-4723-B060-5A2AE726BC4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CC13A-B719-4374-9DE2-CF9EC7C1AAB6}" type="datetimeFigureOut">
              <a:rPr lang="fr-FR" smtClean="0"/>
              <a:pPr/>
              <a:t>16/10/2010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579A2-1A8F-4723-B060-5A2AE726BC4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785927"/>
            <a:ext cx="9144000" cy="507207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786584" y="0"/>
            <a:ext cx="2357416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1785926"/>
            <a:ext cx="9144000" cy="30469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المهارات </a:t>
            </a:r>
            <a:r>
              <a:rPr lang="ar-MA" sz="32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القدرات المستهدفة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يتموقع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التلاميذ بالنسبة للأشياء.</a:t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يحددون موقع الأشياء بالنسبة لهم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يميزون بين يمين </a:t>
            </a:r>
            <a:r>
              <a:rPr lang="ar-MA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يسار غيرهم.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يتعرفون </a:t>
            </a:r>
            <a:r>
              <a:rPr lang="ar-MA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التمعلم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و التوجيه.</a:t>
            </a:r>
          </a:p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5780806"/>
            <a:ext cx="9153556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ينجز العمل جماعيا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على الكراسات.</a:t>
            </a:r>
            <a:b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الضرورية</a:t>
            </a:r>
            <a:r>
              <a:rPr lang="ar-MA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sz="3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التربيعات</a:t>
            </a:r>
            <a:r>
              <a:rPr lang="ar-MA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القضبان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الصفائح.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000232" y="637270"/>
            <a:ext cx="5286412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الموضوع: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013 </a:t>
            </a: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أستثمر ما تعلمته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857488" y="0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0" y="0"/>
            <a:ext cx="2643206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حصة :1و2  المدة:45د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786584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الدرس من إعداد: رشيد </a:t>
            </a:r>
            <a:r>
              <a:rPr lang="ar-MA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0" y="1428736"/>
            <a:ext cx="2357416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المرجع: فضاء الرياضيات</a:t>
            </a:r>
            <a:endParaRPr lang="fr-FR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928926" y="1214422"/>
            <a:ext cx="35719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2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دعم الدرسين 5و6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285720" y="3357562"/>
            <a:ext cx="8643998" cy="2714644"/>
          </a:xfrm>
        </p:spPr>
        <p:txBody>
          <a:bodyPr>
            <a:noAutofit/>
          </a:bodyPr>
          <a:lstStyle/>
          <a:p>
            <a:r>
              <a:rPr lang="ar-MA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جمع عددين أصغر من 10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2571744"/>
            <a:ext cx="9144000" cy="428625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10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0"/>
            <a:ext cx="9144000" cy="27146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fr-FR" sz="13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3143240" cy="285749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9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</a:t>
            </a:r>
            <a:endParaRPr lang="fr-FR" sz="19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6" name="Plus 5"/>
          <p:cNvSpPr/>
          <p:nvPr/>
        </p:nvSpPr>
        <p:spPr>
          <a:xfrm>
            <a:off x="3000364" y="642918"/>
            <a:ext cx="2428892" cy="1571636"/>
          </a:xfrm>
          <a:prstGeom prst="mathPlus">
            <a:avLst/>
          </a:prstGeom>
          <a:solidFill>
            <a:srgbClr val="FF00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357818" y="0"/>
            <a:ext cx="3143240" cy="285749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9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9</a:t>
            </a:r>
            <a:endParaRPr lang="fr-FR" sz="19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5" grpId="0"/>
      <p:bldP spid="6" grpId="0" animBg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285720" y="3357562"/>
            <a:ext cx="8643998" cy="2714644"/>
          </a:xfrm>
        </p:spPr>
        <p:txBody>
          <a:bodyPr>
            <a:noAutofit/>
          </a:bodyPr>
          <a:lstStyle/>
          <a:p>
            <a:r>
              <a:rPr lang="ar-MA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جمع عددين أصغر من 10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2571744"/>
            <a:ext cx="9144000" cy="428625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10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0"/>
            <a:ext cx="9144000" cy="27146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fr-FR" sz="13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3143240" cy="285749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9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2</a:t>
            </a:r>
            <a:endParaRPr lang="fr-FR" sz="19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6" name="Plus 5"/>
          <p:cNvSpPr/>
          <p:nvPr/>
        </p:nvSpPr>
        <p:spPr>
          <a:xfrm>
            <a:off x="3000364" y="642918"/>
            <a:ext cx="2428892" cy="1571636"/>
          </a:xfrm>
          <a:prstGeom prst="mathPlus">
            <a:avLst/>
          </a:prstGeom>
          <a:solidFill>
            <a:srgbClr val="FF00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357818" y="0"/>
            <a:ext cx="3143240" cy="285749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9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8</a:t>
            </a:r>
            <a:endParaRPr lang="fr-FR" sz="19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5" grpId="0"/>
      <p:bldP spid="6" grpId="0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0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371475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fr-FR" sz="23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1406" y="0"/>
            <a:ext cx="35719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46</a:t>
            </a:r>
            <a:endParaRPr lang="fr-FR" sz="3600" dirty="0"/>
          </a:p>
        </p:txBody>
      </p:sp>
      <p:sp>
        <p:nvSpPr>
          <p:cNvPr id="7" name="ZoneTexte 6"/>
          <p:cNvSpPr txBox="1"/>
          <p:nvPr/>
        </p:nvSpPr>
        <p:spPr>
          <a:xfrm>
            <a:off x="3286116" y="0"/>
            <a:ext cx="2357454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&lt;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857752" y="-24"/>
            <a:ext cx="464347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45</a:t>
            </a:r>
            <a:endParaRPr lang="fr-FR" sz="3600" dirty="0">
              <a:solidFill>
                <a:srgbClr val="0070C0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0" y="3786190"/>
            <a:ext cx="9144000" cy="307181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fr-FR" sz="23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0" y="3774752"/>
            <a:ext cx="91440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99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أكـــبــرمن</a:t>
            </a:r>
            <a:endParaRPr lang="fr-FR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0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371475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fr-FR" sz="23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1406" y="0"/>
            <a:ext cx="35719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87</a:t>
            </a:r>
            <a:endParaRPr lang="fr-FR" sz="3600" dirty="0"/>
          </a:p>
        </p:txBody>
      </p:sp>
      <p:sp>
        <p:nvSpPr>
          <p:cNvPr id="7" name="ZoneTexte 6"/>
          <p:cNvSpPr txBox="1"/>
          <p:nvPr/>
        </p:nvSpPr>
        <p:spPr>
          <a:xfrm>
            <a:off x="3286116" y="0"/>
            <a:ext cx="2357454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&lt;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857752" y="-24"/>
            <a:ext cx="464347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86</a:t>
            </a:r>
            <a:endParaRPr lang="fr-FR" sz="3600" dirty="0">
              <a:solidFill>
                <a:srgbClr val="0070C0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0" y="3786190"/>
            <a:ext cx="9144000" cy="307181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fr-FR" sz="23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0" y="3774752"/>
            <a:ext cx="91440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99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أكـــبــرمن</a:t>
            </a:r>
            <a:endParaRPr lang="fr-FR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0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371475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fr-FR" sz="23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1406" y="0"/>
            <a:ext cx="35719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22</a:t>
            </a:r>
            <a:endParaRPr lang="fr-FR" sz="3600" dirty="0"/>
          </a:p>
        </p:txBody>
      </p:sp>
      <p:sp>
        <p:nvSpPr>
          <p:cNvPr id="7" name="ZoneTexte 6"/>
          <p:cNvSpPr txBox="1"/>
          <p:nvPr/>
        </p:nvSpPr>
        <p:spPr>
          <a:xfrm>
            <a:off x="3286116" y="0"/>
            <a:ext cx="2357454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&gt;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857752" y="-24"/>
            <a:ext cx="464347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23</a:t>
            </a:r>
            <a:endParaRPr lang="fr-FR" sz="3600" dirty="0">
              <a:solidFill>
                <a:srgbClr val="0070C0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0" y="3786190"/>
            <a:ext cx="9144000" cy="307181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fr-FR" sz="23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0" y="3774752"/>
            <a:ext cx="91440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99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أصغــرمن</a:t>
            </a:r>
            <a:endParaRPr lang="fr-FR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0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371475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fr-FR" sz="23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1406" y="0"/>
            <a:ext cx="35719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55</a:t>
            </a:r>
            <a:endParaRPr lang="fr-FR" sz="3600" dirty="0"/>
          </a:p>
        </p:txBody>
      </p:sp>
      <p:sp>
        <p:nvSpPr>
          <p:cNvPr id="7" name="ZoneTexte 6"/>
          <p:cNvSpPr txBox="1"/>
          <p:nvPr/>
        </p:nvSpPr>
        <p:spPr>
          <a:xfrm>
            <a:off x="3286116" y="0"/>
            <a:ext cx="2357454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&gt;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857752" y="-24"/>
            <a:ext cx="464347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56</a:t>
            </a:r>
            <a:endParaRPr lang="fr-FR" sz="3600" dirty="0">
              <a:solidFill>
                <a:srgbClr val="0070C0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0" y="3786190"/>
            <a:ext cx="9144000" cy="307181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fr-FR" sz="23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0" y="3774752"/>
            <a:ext cx="91440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99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أصغــرمن</a:t>
            </a:r>
            <a:endParaRPr lang="fr-FR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1000100" y="0"/>
            <a:ext cx="7215238" cy="2714644"/>
          </a:xfrm>
        </p:spPr>
        <p:txBody>
          <a:bodyPr>
            <a:normAutofit/>
          </a:bodyPr>
          <a:lstStyle/>
          <a:p>
            <a:r>
              <a:rPr lang="ar-MA" sz="1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أكْتُبُ العدد</a:t>
            </a:r>
            <a:endParaRPr lang="fr-FR" sz="4000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371475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fr-FR" sz="23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1406" y="0"/>
            <a:ext cx="35719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79</a:t>
            </a:r>
            <a:endParaRPr lang="fr-FR" sz="3600" dirty="0"/>
          </a:p>
        </p:txBody>
      </p:sp>
      <p:sp>
        <p:nvSpPr>
          <p:cNvPr id="7" name="ZoneTexte 6"/>
          <p:cNvSpPr txBox="1"/>
          <p:nvPr/>
        </p:nvSpPr>
        <p:spPr>
          <a:xfrm>
            <a:off x="3286116" y="0"/>
            <a:ext cx="2357454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&gt;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857752" y="-24"/>
            <a:ext cx="464347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80</a:t>
            </a:r>
            <a:endParaRPr lang="fr-FR" sz="3600" dirty="0">
              <a:solidFill>
                <a:srgbClr val="0070C0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0" y="3786190"/>
            <a:ext cx="9144000" cy="307181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fr-FR" sz="23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0" y="3774752"/>
            <a:ext cx="91440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99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أصغــرمن</a:t>
            </a:r>
            <a:endParaRPr lang="fr-FR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22.JPG"/>
          <p:cNvPicPr>
            <a:picLocks noChangeAspect="1"/>
          </p:cNvPicPr>
          <p:nvPr/>
        </p:nvPicPr>
        <p:blipFill>
          <a:blip r:embed="rId2"/>
          <a:srcRect l="55738" t="11791" r="2459" b="5686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285852" y="3786190"/>
            <a:ext cx="2285984" cy="192882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8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40</a:t>
            </a:r>
            <a:endParaRPr lang="fr-FR" sz="8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071802" y="3786190"/>
            <a:ext cx="2285984" cy="192882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8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7</a:t>
            </a:r>
            <a:endParaRPr lang="fr-FR" sz="8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072098" y="3857628"/>
            <a:ext cx="2285984" cy="192882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8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3</a:t>
            </a:r>
            <a:endParaRPr lang="fr-FR" sz="8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429024" y="4643446"/>
            <a:ext cx="2285984" cy="192882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8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10</a:t>
            </a:r>
            <a:endParaRPr lang="fr-FR" sz="8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357290" y="4643446"/>
            <a:ext cx="2285984" cy="192882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8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40</a:t>
            </a:r>
            <a:endParaRPr lang="fr-FR" sz="8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214578" y="5500702"/>
            <a:ext cx="2285984" cy="192882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8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50</a:t>
            </a:r>
            <a:endParaRPr lang="fr-FR" sz="8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8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6" grpId="2"/>
      <p:bldP spid="7" grpId="0"/>
      <p:bldP spid="7" grpId="1"/>
      <p:bldP spid="7" grpId="2"/>
      <p:bldP spid="8" grpId="0"/>
      <p:bldP spid="8" grpId="1"/>
      <p:bldP spid="9" grpId="0"/>
      <p:bldP spid="9" grpId="1"/>
      <p:bldP spid="10" grpId="0"/>
      <p:bldP spid="10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22.JPG"/>
          <p:cNvPicPr>
            <a:picLocks noChangeAspect="1"/>
          </p:cNvPicPr>
          <p:nvPr/>
        </p:nvPicPr>
        <p:blipFill>
          <a:blip r:embed="rId2"/>
          <a:srcRect l="5200" t="11152" r="43896" b="6108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Image 6" descr="ق2 فضاء الرياضيات 022.JPG"/>
          <p:cNvPicPr>
            <a:picLocks noChangeAspect="1"/>
          </p:cNvPicPr>
          <p:nvPr/>
        </p:nvPicPr>
        <p:blipFill>
          <a:blip r:embed="rId2"/>
          <a:srcRect l="17927" t="20695" r="77699" b="75835"/>
          <a:stretch>
            <a:fillRect/>
          </a:stretch>
        </p:blipFill>
        <p:spPr>
          <a:xfrm>
            <a:off x="2285984" y="2357430"/>
            <a:ext cx="785818" cy="857256"/>
          </a:xfrm>
          <a:prstGeom prst="rect">
            <a:avLst/>
          </a:prstGeom>
        </p:spPr>
      </p:pic>
      <p:pic>
        <p:nvPicPr>
          <p:cNvPr id="8" name="Image 7" descr="ق2 فضاء الرياضيات 022.JPG"/>
          <p:cNvPicPr>
            <a:picLocks noChangeAspect="1"/>
          </p:cNvPicPr>
          <p:nvPr/>
        </p:nvPicPr>
        <p:blipFill>
          <a:blip r:embed="rId2"/>
          <a:srcRect l="10370" t="20695" r="84858" b="75835"/>
          <a:stretch>
            <a:fillRect/>
          </a:stretch>
        </p:blipFill>
        <p:spPr>
          <a:xfrm>
            <a:off x="928662" y="2357430"/>
            <a:ext cx="857256" cy="857256"/>
          </a:xfrm>
          <a:prstGeom prst="rect">
            <a:avLst/>
          </a:prstGeom>
        </p:spPr>
      </p:pic>
      <p:pic>
        <p:nvPicPr>
          <p:cNvPr id="9" name="Image 8" descr="ق2 فضاء الرياضيات 022.JPG"/>
          <p:cNvPicPr>
            <a:picLocks noChangeAspect="1"/>
          </p:cNvPicPr>
          <p:nvPr/>
        </p:nvPicPr>
        <p:blipFill>
          <a:blip r:embed="rId2"/>
          <a:srcRect l="25880" t="20695" r="70143" b="76124"/>
          <a:stretch>
            <a:fillRect/>
          </a:stretch>
        </p:blipFill>
        <p:spPr>
          <a:xfrm>
            <a:off x="3714744" y="2357430"/>
            <a:ext cx="714380" cy="785818"/>
          </a:xfrm>
          <a:prstGeom prst="rect">
            <a:avLst/>
          </a:prstGeom>
        </p:spPr>
      </p:pic>
      <p:pic>
        <p:nvPicPr>
          <p:cNvPr id="10" name="Image 9" descr="ق2 فضاء الرياضيات 022.JPG"/>
          <p:cNvPicPr>
            <a:picLocks noChangeAspect="1"/>
          </p:cNvPicPr>
          <p:nvPr/>
        </p:nvPicPr>
        <p:blipFill>
          <a:blip r:embed="rId2"/>
          <a:srcRect l="33436" t="20695" r="62587" b="76124"/>
          <a:stretch>
            <a:fillRect/>
          </a:stretch>
        </p:blipFill>
        <p:spPr>
          <a:xfrm>
            <a:off x="5072066" y="2357430"/>
            <a:ext cx="714380" cy="785818"/>
          </a:xfrm>
          <a:prstGeom prst="rect">
            <a:avLst/>
          </a:prstGeom>
        </p:spPr>
      </p:pic>
      <p:pic>
        <p:nvPicPr>
          <p:cNvPr id="11" name="Image 10" descr="ق2 فضاء الرياضيات 022.JPG"/>
          <p:cNvPicPr>
            <a:picLocks noChangeAspect="1"/>
          </p:cNvPicPr>
          <p:nvPr/>
        </p:nvPicPr>
        <p:blipFill>
          <a:blip r:embed="rId2"/>
          <a:srcRect l="13551" t="25900" r="82472" b="71208"/>
          <a:stretch>
            <a:fillRect/>
          </a:stretch>
        </p:blipFill>
        <p:spPr>
          <a:xfrm>
            <a:off x="1500166" y="3643314"/>
            <a:ext cx="714380" cy="714380"/>
          </a:xfrm>
          <a:prstGeom prst="rect">
            <a:avLst/>
          </a:prstGeom>
        </p:spPr>
      </p:pic>
      <p:pic>
        <p:nvPicPr>
          <p:cNvPr id="12" name="Image 11" descr="ق2 فضاء الرياضيات 022.JPG"/>
          <p:cNvPicPr>
            <a:picLocks noChangeAspect="1"/>
          </p:cNvPicPr>
          <p:nvPr/>
        </p:nvPicPr>
        <p:blipFill>
          <a:blip r:embed="rId2"/>
          <a:srcRect l="21054" t="25573" r="74571" b="71246"/>
          <a:stretch>
            <a:fillRect/>
          </a:stretch>
        </p:blipFill>
        <p:spPr>
          <a:xfrm>
            <a:off x="2786050" y="3643314"/>
            <a:ext cx="785818" cy="785818"/>
          </a:xfrm>
          <a:prstGeom prst="rect">
            <a:avLst/>
          </a:prstGeom>
        </p:spPr>
      </p:pic>
      <p:pic>
        <p:nvPicPr>
          <p:cNvPr id="13" name="Image 12" descr="ق2 فضاء الرياضيات 022.JPG"/>
          <p:cNvPicPr>
            <a:picLocks noChangeAspect="1"/>
          </p:cNvPicPr>
          <p:nvPr/>
        </p:nvPicPr>
        <p:blipFill>
          <a:blip r:embed="rId2"/>
          <a:srcRect l="28611" t="25573" r="67014" b="70957"/>
          <a:stretch>
            <a:fillRect/>
          </a:stretch>
        </p:blipFill>
        <p:spPr>
          <a:xfrm>
            <a:off x="4214810" y="3571876"/>
            <a:ext cx="785818" cy="857256"/>
          </a:xfrm>
          <a:prstGeom prst="rect">
            <a:avLst/>
          </a:prstGeom>
        </p:spPr>
      </p:pic>
      <p:pic>
        <p:nvPicPr>
          <p:cNvPr id="14" name="Image 13" descr="ق2 فضاء الرياضيات 022.JPG"/>
          <p:cNvPicPr>
            <a:picLocks noChangeAspect="1"/>
          </p:cNvPicPr>
          <p:nvPr/>
        </p:nvPicPr>
        <p:blipFill>
          <a:blip r:embed="rId2"/>
          <a:srcRect l="36166" t="25573" r="59856" b="70957"/>
          <a:stretch>
            <a:fillRect/>
          </a:stretch>
        </p:blipFill>
        <p:spPr>
          <a:xfrm>
            <a:off x="5572132" y="3571876"/>
            <a:ext cx="714380" cy="857256"/>
          </a:xfrm>
          <a:prstGeom prst="rect">
            <a:avLst/>
          </a:prstGeom>
        </p:spPr>
      </p:pic>
      <p:pic>
        <p:nvPicPr>
          <p:cNvPr id="15" name="Image 14" descr="ق2 فضاء الرياضيات 022.JPG"/>
          <p:cNvPicPr>
            <a:picLocks noChangeAspect="1"/>
          </p:cNvPicPr>
          <p:nvPr/>
        </p:nvPicPr>
        <p:blipFill>
          <a:blip r:embed="rId2"/>
          <a:srcRect l="43723" t="25573" r="51902" b="71246"/>
          <a:stretch>
            <a:fillRect/>
          </a:stretch>
        </p:blipFill>
        <p:spPr>
          <a:xfrm>
            <a:off x="6929454" y="3571876"/>
            <a:ext cx="785818" cy="78581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 rot="18534228">
            <a:off x="2459602" y="4026805"/>
            <a:ext cx="128588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 rot="18534228">
            <a:off x="5245684" y="3974203"/>
            <a:ext cx="128588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 rot="18534228">
            <a:off x="745091" y="2669483"/>
            <a:ext cx="128588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 rot="18534228">
            <a:off x="4745620" y="2688319"/>
            <a:ext cx="128588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 rot="18534228">
            <a:off x="3898315" y="4045641"/>
            <a:ext cx="128588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 rot="18534228">
            <a:off x="3398249" y="2759757"/>
            <a:ext cx="128588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 rot="18534228">
            <a:off x="1183671" y="3974203"/>
            <a:ext cx="128588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 rot="18534228">
            <a:off x="6612959" y="3974203"/>
            <a:ext cx="128588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 rot="18534228">
            <a:off x="2030975" y="2759757"/>
            <a:ext cx="1285884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33526E-6 C -0.03698 0.02497 -0.07379 0.05017 -0.09722 0.06659 C -0.12083 0.08277 -0.12604 0.07028 -0.1408 0.09849 C -0.15573 0.1267 -0.17101 0.18173 -0.18611 0.23676 " pathEditMode="relative" rAng="0" ptsTypes="aaaA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" y="1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231 C -0.01997 -0.00347 -0.03959 -0.00902 -0.08785 -0.00763 C -0.13611 -0.00648 -0.2375 -0.03168 -0.28959 0.00971 C -0.34167 0.05133 -0.38264 0.20416 -0.40035 0.24185 " pathEditMode="relative" rAng="0" ptsTypes="aaaA">
                                      <p:cBhvr>
                                        <p:cTn id="2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1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46821E-7 C 0.02882 -0.01942 0.05798 -0.03861 0.0842 -0.04393 C 0.11059 -0.04879 0.12708 -0.0585 0.15764 -0.03098 C 0.18819 -0.00347 0.26284 0.04879 0.26771 0.12324 C 0.27274 0.19792 0.22969 0.30728 0.18698 0.41688 " pathEditMode="relative" rAng="0" ptsTypes="aaaaA">
                                      <p:cBhvr>
                                        <p:cTn id="4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" y="1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2.42775E-6 C -0.00625 0.02705 -0.01233 0.05434 -0.02917 0.08208 C -0.04618 0.10983 -0.07865 0.13757 -0.10191 0.16694 C -0.12535 0.19653 -0.15903 0.21688 -0.16979 0.25966 C -0.18038 0.30243 -0.17361 0.36324 -0.16649 0.42405 " pathEditMode="relative" rAng="0" ptsTypes="aaaaA">
                                      <p:cBhvr>
                                        <p:cTn id="5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" y="2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8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98 1.04046E-6 C 0.01597 0.02543 0.02049 0.05179 0.02535 0.06497 C 0.03038 0.07792 0.04306 0.05387 0.04167 0.07769 C 0.04028 0.1015 0.02135 0.18127 0.01701 0.20832 C 0.0125 0.23561 0.01371 0.23838 0.01493 0.24185 " pathEditMode="relative" rAng="0" ptsTypes="aaaaA">
                                      <p:cBhvr>
                                        <p:cTn id="6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" y="1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1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2948E-6 C 0.02865 0.04277 0.05729 0.08601 0.09584 0.12162 C 0.13455 0.15768 0.21181 0.19052 0.2316 0.21456 C 0.25156 0.23861 0.22709 0.2319 0.21528 0.26751 C 0.20347 0.30358 0.18212 0.36624 0.16111 0.43005 " pathEditMode="relative" rAng="0" ptsTypes="aaaaA">
                                      <p:cBhvr>
                                        <p:cTn id="8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" y="2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4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04046E-6 C 0.02761 0.00717 0.05539 0.01457 0.09532 0.02543 C 0.13525 0.03653 0.18056 0.05688 0.23907 0.06451 C 0.29775 0.07191 0.40261 0.06821 0.44636 0.07098 C 0.49011 0.07352 0.49393 0.07237 0.50174 0.07954 C 0.50955 0.08694 0.49445 0.08717 0.49323 0.11422 C 0.49219 0.14104 0.49358 0.19121 0.49514 0.24185 " pathEditMode="relative" rAng="0" ptsTypes="aaaaaaA">
                                      <p:cBhvr>
                                        <p:cTn id="9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" y="1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7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945 -1.04046E-6 C 0.01806 0.00069 -0.03263 0.00231 -0.05677 0.02358 C -0.08072 0.04486 -0.08437 0.08994 -0.07447 0.12694 C -0.06388 0.16393 -0.03003 0.20532 0.00365 0.24717 " pathEditMode="relative" rAng="0" ptsTypes="aaaA">
                                      <p:cBhvr>
                                        <p:cTn id="10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" y="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0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84971E-6 C 0.07743 -0.02636 0.15504 -0.05318 0.23073 -0.07191 C 0.30643 -0.09087 0.39358 -0.11121 0.45486 -0.11283 C 0.51615 -0.11422 0.5816 -0.10844 0.59913 -0.08185 C 0.61667 -0.05456 0.5658 -0.00462 0.5599 0.04809 C 0.55417 0.10104 0.55903 0.17202 0.56354 0.23561 C 0.56806 0.29942 0.57761 0.36486 0.58715 0.43098 " pathEditMode="relative" rAng="0" ptsTypes="aaaaaaA">
                                      <p:cBhvr>
                                        <p:cTn id="1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8" y="1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22.JPG"/>
          <p:cNvPicPr>
            <a:picLocks noChangeAspect="1"/>
          </p:cNvPicPr>
          <p:nvPr/>
        </p:nvPicPr>
        <p:blipFill>
          <a:blip r:embed="rId2"/>
          <a:srcRect l="3906" t="43706" r="1563" b="3741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-214346" y="4714884"/>
            <a:ext cx="2285984" cy="192882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8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17</a:t>
            </a:r>
            <a:endParaRPr lang="fr-FR" sz="8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6" name="Plus 5"/>
          <p:cNvSpPr/>
          <p:nvPr/>
        </p:nvSpPr>
        <p:spPr>
          <a:xfrm>
            <a:off x="1571604" y="5429264"/>
            <a:ext cx="857256" cy="85725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928794" y="4786322"/>
            <a:ext cx="2285984" cy="192882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8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27</a:t>
            </a:r>
            <a:endParaRPr lang="fr-FR" sz="8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8" name="Égal 7"/>
          <p:cNvSpPr/>
          <p:nvPr/>
        </p:nvSpPr>
        <p:spPr>
          <a:xfrm>
            <a:off x="3786182" y="5500702"/>
            <a:ext cx="1000132" cy="71438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357718" y="4786322"/>
            <a:ext cx="2285984" cy="192882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8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  <a:cs typeface="Tahoma" pitchFamily="34" charset="0"/>
              </a:rPr>
              <a:t>44</a:t>
            </a:r>
            <a:endParaRPr lang="fr-FR" sz="8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 animBg="1"/>
      <p:bldP spid="7" grpId="0"/>
      <p:bldP spid="7" grpId="1"/>
      <p:bldP spid="8" grpId="0" animBg="1"/>
      <p:bldP spid="9" grpId="0"/>
      <p:bldP spid="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حصة 1</a:t>
            </a:r>
            <a:endParaRPr lang="fr-FR" sz="239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5857892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أنشطة التثبيت </a:t>
            </a:r>
            <a:r>
              <a:rPr lang="ar-MA" sz="7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و</a:t>
            </a:r>
            <a:r>
              <a:rPr lang="ar-MA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ar-MA" sz="7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الإغناء</a:t>
            </a:r>
            <a:endParaRPr kumimoji="0" lang="fr-FR" sz="7200" b="1" i="0" u="none" strike="noStrike" kern="1200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22.JPG"/>
          <p:cNvPicPr>
            <a:picLocks noChangeAspect="1"/>
          </p:cNvPicPr>
          <p:nvPr/>
        </p:nvPicPr>
        <p:blipFill>
          <a:blip r:embed="rId2"/>
          <a:srcRect l="8801" t="62398" r="2697" b="1662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4143404" y="5143512"/>
            <a:ext cx="2285984" cy="192882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13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</a:rPr>
              <a:t>1</a:t>
            </a:r>
            <a:endParaRPr lang="fr-FR" sz="13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1406" y="5143512"/>
            <a:ext cx="2285984" cy="192882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13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</a:rPr>
              <a:t>2</a:t>
            </a:r>
            <a:endParaRPr lang="fr-FR" sz="13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143668" y="5072074"/>
            <a:ext cx="2285984" cy="192882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13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</a:rPr>
              <a:t>3</a:t>
            </a:r>
            <a:endParaRPr lang="fr-FR" sz="13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071670" y="5143512"/>
            <a:ext cx="2285984" cy="192882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ar-MA" sz="13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ahoma" pitchFamily="34" charset="0"/>
                <a:ea typeface="+mj-ea"/>
              </a:rPr>
              <a:t>4</a:t>
            </a:r>
            <a:endParaRPr lang="fr-FR" sz="138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ahoma" pitchFamily="34" charset="0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22.JPG"/>
          <p:cNvPicPr>
            <a:picLocks noChangeAspect="1"/>
          </p:cNvPicPr>
          <p:nvPr/>
        </p:nvPicPr>
        <p:blipFill>
          <a:blip r:embed="rId2"/>
          <a:srcRect l="3125" t="84471" r="3906" b="6911"/>
          <a:stretch>
            <a:fillRect/>
          </a:stretch>
        </p:blipFill>
        <p:spPr>
          <a:xfrm>
            <a:off x="0" y="0"/>
            <a:ext cx="9144000" cy="557214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071670" y="500042"/>
            <a:ext cx="1214446" cy="1214446"/>
          </a:xfrm>
          <a:prstGeom prst="rect">
            <a:avLst/>
          </a:prstGeom>
          <a:solidFill>
            <a:srgbClr val="FFFF0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4929190" y="1785926"/>
            <a:ext cx="357190" cy="1357322"/>
          </a:xfrm>
          <a:prstGeom prst="rect">
            <a:avLst/>
          </a:prstGeom>
          <a:solidFill>
            <a:srgbClr val="FFFF0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285984" y="3286124"/>
            <a:ext cx="714380" cy="1214446"/>
          </a:xfrm>
          <a:prstGeom prst="rect">
            <a:avLst/>
          </a:prstGeom>
          <a:solidFill>
            <a:srgbClr val="FFFF0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0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1136" y="307848"/>
            <a:ext cx="4681728" cy="6242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000107"/>
            <a:ext cx="9144000" cy="5857893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أقرأ الأعداد بالأرقام </a:t>
            </a:r>
            <a:b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من 30 إلى 40 </a:t>
            </a:r>
            <a:b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تصاعديا</a:t>
            </a:r>
            <a:endParaRPr lang="fr-FR" sz="96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النشاط اليومي </a:t>
            </a:r>
            <a:r>
              <a:rPr lang="ar-MA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الاستئناسي</a:t>
            </a:r>
            <a:endParaRPr kumimoji="0" lang="fr-FR" sz="3600" b="1" i="0" u="none" strike="noStrike" kern="120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32" y="3643314"/>
            <a:ext cx="9144000" cy="3214686"/>
          </a:xfrm>
          <a:prstGeom prst="rect">
            <a:avLst/>
          </a:prstGeom>
          <a:solidFill>
            <a:srgbClr val="002060"/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600" b="1" i="0" u="none" strike="noStrike" kern="1200" cap="none" spc="0" normalizeH="0" baseline="0" noProof="0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-32" y="71414"/>
            <a:ext cx="9144000" cy="3500462"/>
          </a:xfrm>
          <a:prstGeom prst="rect">
            <a:avLst/>
          </a:prstGeom>
          <a:solidFill>
            <a:srgbClr val="00B0F0"/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600" b="1" i="0" u="none" strike="noStrike" kern="1200" cap="none" spc="0" normalizeH="0" baseline="0" noProof="0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643042" y="642918"/>
            <a:ext cx="5786478" cy="2286016"/>
          </a:xfrm>
        </p:spPr>
        <p:txBody>
          <a:bodyPr>
            <a:noAutofit/>
          </a:bodyPr>
          <a:lstStyle/>
          <a:p>
            <a:r>
              <a:rPr lang="ar-MA" sz="16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30</a:t>
            </a:r>
            <a:endParaRPr lang="fr-FR" sz="4400" dirty="0"/>
          </a:p>
        </p:txBody>
      </p:sp>
      <p:sp>
        <p:nvSpPr>
          <p:cNvPr id="11" name="Sous-titre 3"/>
          <p:cNvSpPr txBox="1">
            <a:spLocks/>
          </p:cNvSpPr>
          <p:nvPr/>
        </p:nvSpPr>
        <p:spPr>
          <a:xfrm>
            <a:off x="285720" y="3571876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4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31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32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33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34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35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36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37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38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39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40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Sous-titre 3"/>
          <p:cNvSpPr txBox="1">
            <a:spLocks/>
          </p:cNvSpPr>
          <p:nvPr/>
        </p:nvSpPr>
        <p:spPr>
          <a:xfrm>
            <a:off x="285720" y="3643314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واحد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9" name="Sous-titre 3"/>
          <p:cNvSpPr txBox="1">
            <a:spLocks/>
          </p:cNvSpPr>
          <p:nvPr/>
        </p:nvSpPr>
        <p:spPr>
          <a:xfrm>
            <a:off x="285720" y="3643314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اِثنان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0" name="Sous-titre 3"/>
          <p:cNvSpPr txBox="1">
            <a:spLocks/>
          </p:cNvSpPr>
          <p:nvPr/>
        </p:nvSpPr>
        <p:spPr>
          <a:xfrm>
            <a:off x="285720" y="3643314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ثلاثة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1" name="Sous-titre 3"/>
          <p:cNvSpPr txBox="1">
            <a:spLocks/>
          </p:cNvSpPr>
          <p:nvPr/>
        </p:nvSpPr>
        <p:spPr>
          <a:xfrm>
            <a:off x="438120" y="3643314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أربعة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3" name="Sous-titre 3"/>
          <p:cNvSpPr txBox="1">
            <a:spLocks/>
          </p:cNvSpPr>
          <p:nvPr/>
        </p:nvSpPr>
        <p:spPr>
          <a:xfrm>
            <a:off x="642910" y="3643338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خمسة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4" name="Sous-titre 3"/>
          <p:cNvSpPr txBox="1">
            <a:spLocks/>
          </p:cNvSpPr>
          <p:nvPr/>
        </p:nvSpPr>
        <p:spPr>
          <a:xfrm>
            <a:off x="142844" y="3643314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ستة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6" name="Sous-titre 3"/>
          <p:cNvSpPr txBox="1">
            <a:spLocks/>
          </p:cNvSpPr>
          <p:nvPr/>
        </p:nvSpPr>
        <p:spPr>
          <a:xfrm>
            <a:off x="428596" y="3643314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سبعة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7" name="Sous-titre 3"/>
          <p:cNvSpPr txBox="1">
            <a:spLocks/>
          </p:cNvSpPr>
          <p:nvPr/>
        </p:nvSpPr>
        <p:spPr>
          <a:xfrm>
            <a:off x="571472" y="3643314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ثمانية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8" name="Sous-titre 3"/>
          <p:cNvSpPr txBox="1">
            <a:spLocks/>
          </p:cNvSpPr>
          <p:nvPr/>
        </p:nvSpPr>
        <p:spPr>
          <a:xfrm>
            <a:off x="357158" y="3643314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تسعة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4" name="Sous-titre 3"/>
          <p:cNvSpPr txBox="1">
            <a:spLocks/>
          </p:cNvSpPr>
          <p:nvPr/>
        </p:nvSpPr>
        <p:spPr>
          <a:xfrm>
            <a:off x="438120" y="3714752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أربعون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4" grpId="0" build="p"/>
      <p:bldP spid="11" grpId="0"/>
      <p:bldP spid="24" grpId="0" build="p"/>
      <p:bldP spid="25" grpId="0" build="p"/>
      <p:bldP spid="28" grpId="0" build="p"/>
      <p:bldP spid="29" grpId="0" build="p"/>
      <p:bldP spid="30" grpId="0" build="p"/>
      <p:bldP spid="31" grpId="0" build="p"/>
      <p:bldP spid="32" grpId="0" build="p"/>
      <p:bldP spid="33" grpId="0" build="p"/>
      <p:bldP spid="34" grpId="0" build="p"/>
      <p:bldP spid="35" grpId="0" build="p"/>
      <p:bldP spid="37" grpId="0"/>
      <p:bldP spid="39" grpId="0"/>
      <p:bldP spid="40" grpId="0"/>
      <p:bldP spid="41" grpId="0"/>
      <p:bldP spid="43" grpId="0"/>
      <p:bldP spid="44" grpId="0"/>
      <p:bldP spid="46" grpId="0"/>
      <p:bldP spid="47" grpId="0"/>
      <p:bldP spid="48" grpId="0"/>
      <p:bldP spid="6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000107"/>
            <a:ext cx="9144000" cy="5857893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أقرأ الأعداد بالأرقام </a:t>
            </a:r>
            <a:b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MA" sz="9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من 40 إلى 30 </a:t>
            </a:r>
            <a:r>
              <a:rPr lang="ar-MA" sz="9600" b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ar-MA" sz="9600" b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ar-MA" sz="9600" b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تنازليا</a:t>
            </a:r>
            <a:endParaRPr lang="fr-FR" sz="96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0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النشاط اليومي </a:t>
            </a:r>
            <a:r>
              <a:rPr lang="ar-MA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الاستئناسي</a:t>
            </a:r>
            <a:endParaRPr kumimoji="0" lang="fr-FR" sz="3600" b="1" i="0" u="none" strike="noStrike" kern="120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32" y="3643314"/>
            <a:ext cx="9144000" cy="3214686"/>
          </a:xfrm>
          <a:prstGeom prst="rect">
            <a:avLst/>
          </a:prstGeom>
          <a:solidFill>
            <a:srgbClr val="002060"/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600" b="1" i="0" u="none" strike="noStrike" kern="1200" cap="none" spc="0" normalizeH="0" baseline="0" noProof="0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-32" y="71414"/>
            <a:ext cx="9144000" cy="3500462"/>
          </a:xfrm>
          <a:prstGeom prst="rect">
            <a:avLst/>
          </a:prstGeom>
          <a:solidFill>
            <a:srgbClr val="00B0F0"/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600" b="1" i="0" u="none" strike="noStrike" kern="1200" cap="none" spc="0" normalizeH="0" baseline="0" noProof="0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643042" y="642918"/>
            <a:ext cx="5786478" cy="2286016"/>
          </a:xfrm>
        </p:spPr>
        <p:txBody>
          <a:bodyPr>
            <a:noAutofit/>
          </a:bodyPr>
          <a:lstStyle/>
          <a:p>
            <a:r>
              <a:rPr lang="ar-MA" sz="16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30</a:t>
            </a:r>
            <a:endParaRPr lang="fr-FR" sz="4400" dirty="0"/>
          </a:p>
        </p:txBody>
      </p:sp>
      <p:sp>
        <p:nvSpPr>
          <p:cNvPr id="11" name="Sous-titre 3"/>
          <p:cNvSpPr txBox="1">
            <a:spLocks/>
          </p:cNvSpPr>
          <p:nvPr/>
        </p:nvSpPr>
        <p:spPr>
          <a:xfrm>
            <a:off x="285720" y="3571876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4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31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32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33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34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35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36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37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38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39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Sous-titre 3"/>
          <p:cNvSpPr txBox="1">
            <a:spLocks/>
          </p:cNvSpPr>
          <p:nvPr/>
        </p:nvSpPr>
        <p:spPr>
          <a:xfrm>
            <a:off x="1643042" y="642918"/>
            <a:ext cx="5786478" cy="2286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40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Sous-titre 3"/>
          <p:cNvSpPr txBox="1">
            <a:spLocks/>
          </p:cNvSpPr>
          <p:nvPr/>
        </p:nvSpPr>
        <p:spPr>
          <a:xfrm>
            <a:off x="285720" y="3643314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واحد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9" name="Sous-titre 3"/>
          <p:cNvSpPr txBox="1">
            <a:spLocks/>
          </p:cNvSpPr>
          <p:nvPr/>
        </p:nvSpPr>
        <p:spPr>
          <a:xfrm>
            <a:off x="285720" y="3643314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اِثنان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0" name="Sous-titre 3"/>
          <p:cNvSpPr txBox="1">
            <a:spLocks/>
          </p:cNvSpPr>
          <p:nvPr/>
        </p:nvSpPr>
        <p:spPr>
          <a:xfrm>
            <a:off x="285720" y="3643314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ثلاثة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1" name="Sous-titre 3"/>
          <p:cNvSpPr txBox="1">
            <a:spLocks/>
          </p:cNvSpPr>
          <p:nvPr/>
        </p:nvSpPr>
        <p:spPr>
          <a:xfrm>
            <a:off x="438120" y="3643314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أربعة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3" name="Sous-titre 3"/>
          <p:cNvSpPr txBox="1">
            <a:spLocks/>
          </p:cNvSpPr>
          <p:nvPr/>
        </p:nvSpPr>
        <p:spPr>
          <a:xfrm>
            <a:off x="642910" y="3643338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خمسة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4" name="Sous-titre 3"/>
          <p:cNvSpPr txBox="1">
            <a:spLocks/>
          </p:cNvSpPr>
          <p:nvPr/>
        </p:nvSpPr>
        <p:spPr>
          <a:xfrm>
            <a:off x="142844" y="3643314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ستة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6" name="Sous-titre 3"/>
          <p:cNvSpPr txBox="1">
            <a:spLocks/>
          </p:cNvSpPr>
          <p:nvPr/>
        </p:nvSpPr>
        <p:spPr>
          <a:xfrm>
            <a:off x="428596" y="3643314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سبعة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7" name="Sous-titre 3"/>
          <p:cNvSpPr txBox="1">
            <a:spLocks/>
          </p:cNvSpPr>
          <p:nvPr/>
        </p:nvSpPr>
        <p:spPr>
          <a:xfrm>
            <a:off x="571472" y="3643314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ثمانية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8" name="Sous-titre 3"/>
          <p:cNvSpPr txBox="1">
            <a:spLocks/>
          </p:cNvSpPr>
          <p:nvPr/>
        </p:nvSpPr>
        <p:spPr>
          <a:xfrm>
            <a:off x="357158" y="3643314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تسعة وثلاثون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4" name="Sous-titre 3"/>
          <p:cNvSpPr txBox="1">
            <a:spLocks/>
          </p:cNvSpPr>
          <p:nvPr/>
        </p:nvSpPr>
        <p:spPr>
          <a:xfrm>
            <a:off x="438120" y="3714752"/>
            <a:ext cx="8429684" cy="3000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MA" sz="115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أربعون</a:t>
            </a:r>
            <a:endParaRPr lang="fr-FR" sz="115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4" grpId="0" build="p"/>
      <p:bldP spid="11" grpId="0"/>
      <p:bldP spid="24" grpId="0" build="p"/>
      <p:bldP spid="25" grpId="0" build="p"/>
      <p:bldP spid="28" grpId="0" build="p"/>
      <p:bldP spid="29" grpId="0" build="p"/>
      <p:bldP spid="30" grpId="0" build="p"/>
      <p:bldP spid="31" grpId="0" build="p"/>
      <p:bldP spid="32" grpId="0" build="p"/>
      <p:bldP spid="33" grpId="0" build="p"/>
      <p:bldP spid="34" grpId="0" build="p"/>
      <p:bldP spid="35" grpId="0" build="p"/>
      <p:bldP spid="37" grpId="0"/>
      <p:bldP spid="39" grpId="0"/>
      <p:bldP spid="40" grpId="0"/>
      <p:bldP spid="41" grpId="0"/>
      <p:bldP spid="43" grpId="0"/>
      <p:bldP spid="44" grpId="0"/>
      <p:bldP spid="46" grpId="0"/>
      <p:bldP spid="47" grpId="0"/>
      <p:bldP spid="48" grpId="0"/>
      <p:bldP spid="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285720" y="3357562"/>
            <a:ext cx="8643998" cy="2714644"/>
          </a:xfrm>
        </p:spPr>
        <p:txBody>
          <a:bodyPr>
            <a:noAutofit/>
          </a:bodyPr>
          <a:lstStyle/>
          <a:p>
            <a:r>
              <a:rPr lang="ar-MA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جمع عددين أصغر من 10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2571744"/>
            <a:ext cx="9144000" cy="428625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10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0"/>
            <a:ext cx="9144000" cy="27146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fr-FR" sz="13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3143240" cy="285749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9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3</a:t>
            </a:r>
            <a:endParaRPr lang="fr-FR" sz="19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6" name="Plus 5"/>
          <p:cNvSpPr/>
          <p:nvPr/>
        </p:nvSpPr>
        <p:spPr>
          <a:xfrm>
            <a:off x="3000364" y="642918"/>
            <a:ext cx="2428892" cy="1571636"/>
          </a:xfrm>
          <a:prstGeom prst="mathPlus">
            <a:avLst/>
          </a:prstGeom>
          <a:solidFill>
            <a:srgbClr val="FF00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357818" y="0"/>
            <a:ext cx="3143240" cy="285749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9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7</a:t>
            </a:r>
            <a:endParaRPr lang="fr-FR" sz="19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5" grpId="0"/>
      <p:bldP spid="6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285720" y="3357562"/>
            <a:ext cx="8643998" cy="2714644"/>
          </a:xfrm>
        </p:spPr>
        <p:txBody>
          <a:bodyPr>
            <a:noAutofit/>
          </a:bodyPr>
          <a:lstStyle/>
          <a:p>
            <a:r>
              <a:rPr lang="ar-MA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جمع عددين أصغر من 10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2571744"/>
            <a:ext cx="9144000" cy="428625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10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0"/>
            <a:ext cx="9144000" cy="27146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fr-FR" sz="13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3143240" cy="285749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9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6</a:t>
            </a:r>
            <a:endParaRPr lang="fr-FR" sz="19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6" name="Plus 5"/>
          <p:cNvSpPr/>
          <p:nvPr/>
        </p:nvSpPr>
        <p:spPr>
          <a:xfrm>
            <a:off x="3000364" y="642918"/>
            <a:ext cx="2428892" cy="1571636"/>
          </a:xfrm>
          <a:prstGeom prst="mathPlus">
            <a:avLst/>
          </a:prstGeom>
          <a:solidFill>
            <a:srgbClr val="FF00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357818" y="0"/>
            <a:ext cx="3143240" cy="285749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9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4</a:t>
            </a:r>
            <a:endParaRPr lang="fr-FR" sz="19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5" grpId="0"/>
      <p:bldP spid="6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ous-titre 2"/>
          <p:cNvSpPr>
            <a:spLocks noGrp="1"/>
          </p:cNvSpPr>
          <p:nvPr>
            <p:ph type="subTitle" idx="1"/>
          </p:nvPr>
        </p:nvSpPr>
        <p:spPr>
          <a:xfrm>
            <a:off x="285720" y="3357562"/>
            <a:ext cx="8643998" cy="2714644"/>
          </a:xfrm>
        </p:spPr>
        <p:txBody>
          <a:bodyPr>
            <a:noAutofit/>
          </a:bodyPr>
          <a:lstStyle/>
          <a:p>
            <a:r>
              <a:rPr lang="ar-MA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جمع عددين أصغر من 10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2571744"/>
            <a:ext cx="9144000" cy="428625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287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10</a:t>
            </a:r>
            <a:endParaRPr lang="fr-FR" sz="287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0"/>
            <a:ext cx="9144000" cy="27146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38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fr-FR" sz="138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0"/>
            <a:ext cx="3143240" cy="285749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9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5</a:t>
            </a:r>
            <a:endParaRPr lang="fr-FR" sz="19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  <p:sp>
        <p:nvSpPr>
          <p:cNvPr id="6" name="Plus 5"/>
          <p:cNvSpPr/>
          <p:nvPr/>
        </p:nvSpPr>
        <p:spPr>
          <a:xfrm>
            <a:off x="3000364" y="642918"/>
            <a:ext cx="2428892" cy="1571636"/>
          </a:xfrm>
          <a:prstGeom prst="mathPlus">
            <a:avLst/>
          </a:prstGeom>
          <a:solidFill>
            <a:srgbClr val="FF00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357818" y="0"/>
            <a:ext cx="3143240" cy="2857496"/>
          </a:xfrm>
          <a:prstGeom prst="rect">
            <a:avLst/>
          </a:prstGeom>
          <a:noFill/>
          <a:ln w="5715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ar-MA" sz="19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</a:rPr>
              <a:t>5</a:t>
            </a:r>
            <a:endParaRPr lang="fr-FR" sz="19900" b="1" dirty="0" smtClean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5" grpId="0"/>
      <p:bldP spid="6" grpId="0" animBg="1"/>
      <p:bldP spid="7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242</Words>
  <Application>Microsoft Office PowerPoint</Application>
  <PresentationFormat>Affichage à l'écran (4:3)</PresentationFormat>
  <Paragraphs>140</Paragraphs>
  <Slides>22</Slides>
  <Notes>11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Thème Office</vt:lpstr>
      <vt:lpstr>    </vt:lpstr>
      <vt:lpstr>حصة 1</vt:lpstr>
      <vt:lpstr>أقرأ الأعداد بالأرقام  من 30 إلى 40  تصاعديا</vt:lpstr>
      <vt:lpstr>Diapositive 4</vt:lpstr>
      <vt:lpstr>أقرأ الأعداد بالأرقام  من 40 إلى 30  تنازليا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</vt:vector>
  </TitlesOfParts>
  <Company>Unicornis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Unicornis</dc:creator>
  <cp:lastModifiedBy>Unicornis</cp:lastModifiedBy>
  <cp:revision>19</cp:revision>
  <dcterms:created xsi:type="dcterms:W3CDTF">2010-10-11T14:51:02Z</dcterms:created>
  <dcterms:modified xsi:type="dcterms:W3CDTF">2010-10-16T11:42:23Z</dcterms:modified>
</cp:coreProperties>
</file>