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7" r:id="rId2"/>
    <p:sldId id="258" r:id="rId3"/>
    <p:sldId id="259" r:id="rId4"/>
    <p:sldId id="264" r:id="rId5"/>
    <p:sldId id="263" r:id="rId6"/>
    <p:sldId id="260" r:id="rId7"/>
    <p:sldId id="261" r:id="rId8"/>
    <p:sldId id="265" r:id="rId9"/>
    <p:sldId id="266" r:id="rId10"/>
    <p:sldId id="267" r:id="rId11"/>
    <p:sldId id="262" r:id="rId12"/>
    <p:sldId id="268" r:id="rId13"/>
    <p:sldId id="269" r:id="rId14"/>
    <p:sldId id="270" r:id="rId15"/>
    <p:sldId id="271" r:id="rId16"/>
    <p:sldId id="273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86" r:id="rId30"/>
    <p:sldId id="287" r:id="rId31"/>
    <p:sldId id="291" r:id="rId32"/>
    <p:sldId id="256" r:id="rId33"/>
    <p:sldId id="289" r:id="rId34"/>
    <p:sldId id="288" r:id="rId35"/>
    <p:sldId id="294" r:id="rId36"/>
    <p:sldId id="292" r:id="rId37"/>
    <p:sldId id="293" r:id="rId38"/>
    <p:sldId id="295" r:id="rId39"/>
    <p:sldId id="290" r:id="rId40"/>
    <p:sldId id="297" r:id="rId41"/>
    <p:sldId id="299" r:id="rId42"/>
    <p:sldId id="296" r:id="rId43"/>
    <p:sldId id="298" r:id="rId44"/>
    <p:sldId id="300" r:id="rId45"/>
    <p:sldId id="301" r:id="rId4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3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9EA52-4D4F-4588-9FA0-2100AB41ED27}" type="datetimeFigureOut">
              <a:rPr lang="fr-FR" smtClean="0"/>
              <a:pPr/>
              <a:t>10/10/2010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AE188-0D5C-4267-8096-B743E5D92F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0195E7-1E9A-40F9-8B26-59BEC0DE568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AE188-0D5C-4267-8096-B743E5D92F8F}" type="slidenum">
              <a:rPr lang="fr-FR" smtClean="0"/>
              <a:pPr/>
              <a:t>32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AE188-0D5C-4267-8096-B743E5D92F8F}" type="slidenum">
              <a:rPr lang="fr-FR" smtClean="0"/>
              <a:pPr/>
              <a:t>33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80EB-CEA8-4BC5-9B00-F74593DE673E}" type="datetimeFigureOut">
              <a:rPr lang="fr-FR" smtClean="0"/>
              <a:pPr/>
              <a:t>10/10/2010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5FC1F-5F55-4EAA-9A38-39F50087868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80EB-CEA8-4BC5-9B00-F74593DE673E}" type="datetimeFigureOut">
              <a:rPr lang="fr-FR" smtClean="0"/>
              <a:pPr/>
              <a:t>10/10/2010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5FC1F-5F55-4EAA-9A38-39F50087868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80EB-CEA8-4BC5-9B00-F74593DE673E}" type="datetimeFigureOut">
              <a:rPr lang="fr-FR" smtClean="0"/>
              <a:pPr/>
              <a:t>10/10/2010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5FC1F-5F55-4EAA-9A38-39F50087868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80EB-CEA8-4BC5-9B00-F74593DE673E}" type="datetimeFigureOut">
              <a:rPr lang="fr-FR" smtClean="0"/>
              <a:pPr/>
              <a:t>10/10/2010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5FC1F-5F55-4EAA-9A38-39F50087868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80EB-CEA8-4BC5-9B00-F74593DE673E}" type="datetimeFigureOut">
              <a:rPr lang="fr-FR" smtClean="0"/>
              <a:pPr/>
              <a:t>10/10/2010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5FC1F-5F55-4EAA-9A38-39F50087868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80EB-CEA8-4BC5-9B00-F74593DE673E}" type="datetimeFigureOut">
              <a:rPr lang="fr-FR" smtClean="0"/>
              <a:pPr/>
              <a:t>10/10/2010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5FC1F-5F55-4EAA-9A38-39F50087868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80EB-CEA8-4BC5-9B00-F74593DE673E}" type="datetimeFigureOut">
              <a:rPr lang="fr-FR" smtClean="0"/>
              <a:pPr/>
              <a:t>10/10/2010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5FC1F-5F55-4EAA-9A38-39F50087868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80EB-CEA8-4BC5-9B00-F74593DE673E}" type="datetimeFigureOut">
              <a:rPr lang="fr-FR" smtClean="0"/>
              <a:pPr/>
              <a:t>10/10/2010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5FC1F-5F55-4EAA-9A38-39F50087868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80EB-CEA8-4BC5-9B00-F74593DE673E}" type="datetimeFigureOut">
              <a:rPr lang="fr-FR" smtClean="0"/>
              <a:pPr/>
              <a:t>10/10/2010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5FC1F-5F55-4EAA-9A38-39F50087868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80EB-CEA8-4BC5-9B00-F74593DE673E}" type="datetimeFigureOut">
              <a:rPr lang="fr-FR" smtClean="0"/>
              <a:pPr/>
              <a:t>10/10/2010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5FC1F-5F55-4EAA-9A38-39F50087868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80EB-CEA8-4BC5-9B00-F74593DE673E}" type="datetimeFigureOut">
              <a:rPr lang="fr-FR" smtClean="0"/>
              <a:pPr/>
              <a:t>10/10/2010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5FC1F-5F55-4EAA-9A38-39F50087868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E80EB-CEA8-4BC5-9B00-F74593DE673E}" type="datetimeFigureOut">
              <a:rPr lang="fr-FR" smtClean="0"/>
              <a:pPr/>
              <a:t>10/10/2010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5FC1F-5F55-4EAA-9A38-39F50087868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785927"/>
            <a:ext cx="9144000" cy="507207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endParaRPr lang="ar-M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786584" y="0"/>
            <a:ext cx="2357416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المستوى الثاني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1785926"/>
            <a:ext cx="9144000" cy="5509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الكفايات</a:t>
            </a:r>
            <a:r>
              <a:rPr lang="ar-MA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 القدرات المستهدفة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يتعرف التلاميذ فترات اليوم.</a:t>
            </a: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يربطون أوقات معينة معينة في اليوم بوقائع مألوفة.</a:t>
            </a: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يرتبون وقائع مألوفة حسب تسلسلها الزمني.</a:t>
            </a: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يتعرفون معنى الكلمات : قبل – بعد – في الوقت نفسه .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ar-MA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5780806"/>
            <a:ext cx="9153556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صيغة العمل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ينجز العمل جماعيا </a:t>
            </a:r>
            <a:r>
              <a:rPr lang="ar-M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على الكراسات.</a:t>
            </a:r>
            <a:b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اللوازم </a:t>
            </a:r>
            <a:r>
              <a:rPr lang="ar-MA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الضرورية</a:t>
            </a:r>
            <a:r>
              <a:rPr lang="ar-M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ar-M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جداول صور ألواح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71472" y="642918"/>
            <a:ext cx="764386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الموضوع: </a:t>
            </a:r>
            <a:r>
              <a:rPr lang="ar-MA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</a:t>
            </a:r>
            <a:r>
              <a:rPr lang="ar-MA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ar-MA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أرتب وقائع متسلسلة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857488" y="0"/>
            <a:ext cx="35719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المكون:الرياضيات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0" y="0"/>
            <a:ext cx="2643206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ar-M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المدة:45د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786584" y="1428736"/>
            <a:ext cx="2357416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الدرس من إعداد: رشيد </a:t>
            </a:r>
            <a:r>
              <a:rPr lang="ar-MA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العوفير</a:t>
            </a:r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0" y="1428736"/>
            <a:ext cx="2357416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المرجع: فضاء الرياضيات</a:t>
            </a:r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928926" y="1214422"/>
            <a:ext cx="35719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الحصص من 1 إلى 4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1714488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4286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ar-MA" sz="3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</a:t>
            </a:r>
            <a:endParaRPr kumimoji="0" lang="fr-FR" sz="344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4143380"/>
            <a:ext cx="9144000" cy="271462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1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اِثنان </a:t>
            </a:r>
            <a:r>
              <a:rPr kumimoji="0" lang="ar-MA" sz="13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و</a:t>
            </a:r>
            <a:r>
              <a:rPr kumimoji="0" lang="ar-MA" sz="1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سبعون</a:t>
            </a:r>
            <a:endParaRPr kumimoji="0" lang="fr-FR" sz="138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285720" y="3357562"/>
            <a:ext cx="8643998" cy="2714644"/>
          </a:xfrm>
        </p:spPr>
        <p:txBody>
          <a:bodyPr>
            <a:noAutofit/>
          </a:bodyPr>
          <a:lstStyle/>
          <a:p>
            <a:r>
              <a:rPr lang="ar-M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جمع عددين أصغر من 10</a:t>
            </a:r>
            <a:endParaRPr lang="fr-FR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2571744"/>
            <a:ext cx="9144000" cy="428625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10</a:t>
            </a:r>
            <a:endParaRPr lang="fr-FR" sz="287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0"/>
            <a:ext cx="9144000" cy="27146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0"/>
            <a:ext cx="3143240" cy="2857496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3</a:t>
            </a:r>
            <a:endParaRPr lang="fr-FR" sz="199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6" name="Plus 5"/>
          <p:cNvSpPr/>
          <p:nvPr/>
        </p:nvSpPr>
        <p:spPr>
          <a:xfrm>
            <a:off x="3000364" y="642918"/>
            <a:ext cx="2428892" cy="1571636"/>
          </a:xfrm>
          <a:prstGeom prst="mathPlus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5357818" y="0"/>
            <a:ext cx="3143240" cy="2857496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7</a:t>
            </a:r>
            <a:endParaRPr lang="fr-FR" sz="199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/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285720" y="3357562"/>
            <a:ext cx="8643998" cy="2714644"/>
          </a:xfrm>
        </p:spPr>
        <p:txBody>
          <a:bodyPr>
            <a:noAutofit/>
          </a:bodyPr>
          <a:lstStyle/>
          <a:p>
            <a:r>
              <a:rPr lang="ar-M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جمع عددين أصغر من 10</a:t>
            </a:r>
            <a:endParaRPr lang="fr-FR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2571744"/>
            <a:ext cx="9144000" cy="428625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10</a:t>
            </a:r>
            <a:endParaRPr lang="fr-FR" sz="287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0"/>
            <a:ext cx="9144000" cy="27146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0"/>
            <a:ext cx="3143240" cy="2857496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6</a:t>
            </a:r>
            <a:endParaRPr lang="fr-FR" sz="199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6" name="Plus 5"/>
          <p:cNvSpPr/>
          <p:nvPr/>
        </p:nvSpPr>
        <p:spPr>
          <a:xfrm>
            <a:off x="3000364" y="642918"/>
            <a:ext cx="2428892" cy="1571636"/>
          </a:xfrm>
          <a:prstGeom prst="mathPlus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5357818" y="0"/>
            <a:ext cx="3143240" cy="2857496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4</a:t>
            </a:r>
            <a:endParaRPr lang="fr-FR" sz="199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/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285720" y="3357562"/>
            <a:ext cx="8643998" cy="2714644"/>
          </a:xfrm>
        </p:spPr>
        <p:txBody>
          <a:bodyPr>
            <a:noAutofit/>
          </a:bodyPr>
          <a:lstStyle/>
          <a:p>
            <a:r>
              <a:rPr lang="ar-M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جمع عددين أصغر من 10</a:t>
            </a:r>
            <a:endParaRPr lang="fr-FR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2571744"/>
            <a:ext cx="9144000" cy="428625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10</a:t>
            </a:r>
            <a:endParaRPr lang="fr-FR" sz="287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0"/>
            <a:ext cx="9144000" cy="27146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0"/>
            <a:ext cx="3143240" cy="2857496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5</a:t>
            </a:r>
            <a:endParaRPr lang="fr-FR" sz="199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6" name="Plus 5"/>
          <p:cNvSpPr/>
          <p:nvPr/>
        </p:nvSpPr>
        <p:spPr>
          <a:xfrm>
            <a:off x="3000364" y="642918"/>
            <a:ext cx="2428892" cy="1571636"/>
          </a:xfrm>
          <a:prstGeom prst="mathPlus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5357818" y="0"/>
            <a:ext cx="3143240" cy="2857496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5</a:t>
            </a:r>
            <a:endParaRPr lang="fr-FR" sz="199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/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285720" y="3357562"/>
            <a:ext cx="8643998" cy="2714644"/>
          </a:xfrm>
        </p:spPr>
        <p:txBody>
          <a:bodyPr>
            <a:noAutofit/>
          </a:bodyPr>
          <a:lstStyle/>
          <a:p>
            <a:r>
              <a:rPr lang="ar-M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جمع عددين أصغر من 10</a:t>
            </a:r>
            <a:endParaRPr lang="fr-FR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2571744"/>
            <a:ext cx="9144000" cy="428625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10</a:t>
            </a:r>
            <a:endParaRPr lang="fr-FR" sz="287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0"/>
            <a:ext cx="9144000" cy="27146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0"/>
            <a:ext cx="3143240" cy="2857496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1</a:t>
            </a:r>
            <a:endParaRPr lang="fr-FR" sz="199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6" name="Plus 5"/>
          <p:cNvSpPr/>
          <p:nvPr/>
        </p:nvSpPr>
        <p:spPr>
          <a:xfrm>
            <a:off x="3000364" y="642918"/>
            <a:ext cx="2428892" cy="1571636"/>
          </a:xfrm>
          <a:prstGeom prst="mathPlus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5357818" y="0"/>
            <a:ext cx="3143240" cy="2857496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9</a:t>
            </a:r>
            <a:endParaRPr lang="fr-FR" sz="199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/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285720" y="3357562"/>
            <a:ext cx="8643998" cy="2714644"/>
          </a:xfrm>
        </p:spPr>
        <p:txBody>
          <a:bodyPr>
            <a:noAutofit/>
          </a:bodyPr>
          <a:lstStyle/>
          <a:p>
            <a:r>
              <a:rPr lang="ar-M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جمع عددين أصغر من 10</a:t>
            </a:r>
            <a:endParaRPr lang="fr-FR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2571744"/>
            <a:ext cx="9144000" cy="428625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10</a:t>
            </a:r>
            <a:endParaRPr lang="fr-FR" sz="287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0"/>
            <a:ext cx="9144000" cy="27146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0"/>
            <a:ext cx="3143240" cy="2857496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2</a:t>
            </a:r>
            <a:endParaRPr lang="fr-FR" sz="199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6" name="Plus 5"/>
          <p:cNvSpPr/>
          <p:nvPr/>
        </p:nvSpPr>
        <p:spPr>
          <a:xfrm>
            <a:off x="3000364" y="642918"/>
            <a:ext cx="2428892" cy="1571636"/>
          </a:xfrm>
          <a:prstGeom prst="mathPlus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5357818" y="0"/>
            <a:ext cx="3143240" cy="2857496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8</a:t>
            </a:r>
            <a:endParaRPr lang="fr-FR" sz="199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/>
      <p:bldP spid="6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8"/>
            <a:ext cx="9144000" cy="4786346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anchor="t">
            <a:noAutofit/>
          </a:bodyPr>
          <a:lstStyle/>
          <a:p>
            <a:pPr algn="r"/>
            <a:r>
              <a:rPr lang="ar-MA" sz="72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النشاط 1</a:t>
            </a:r>
            <a:r>
              <a:rPr lang="ar-MA" sz="72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 يقوم الأطفال على التوالي ببعض الحركات مثلا: يصفق، يفتح الباب، ثم يكتب السنة على السبورة.</a:t>
            </a:r>
            <a:endParaRPr lang="fr-FR" sz="138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-24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4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1</a:t>
            </a:r>
            <a:endParaRPr kumimoji="0" lang="fr-FR" sz="48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36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اللوازم الضرورية 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36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ما يتوفر من أدوات </a:t>
            </a:r>
            <a:r>
              <a:rPr lang="ar-MA" sz="36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و</a:t>
            </a:r>
            <a:r>
              <a:rPr lang="ar-MA" sz="36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أثاث داخل الفصل. </a:t>
            </a:r>
            <a:endParaRPr kumimoji="0" lang="fr-FR" sz="36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8"/>
            <a:ext cx="9144000" cy="5857892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anchor="t">
            <a:noAutofit/>
          </a:bodyPr>
          <a:lstStyle/>
          <a:p>
            <a:pPr algn="r"/>
            <a:r>
              <a:rPr lang="ar-MA" sz="8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إذا قام أحدهم بتلك الحركات في ترتيب مغاير يطلب منهم التعبير عن ملاحظاتهم.</a:t>
            </a:r>
            <a:endParaRPr lang="fr-FR" sz="19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-24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4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1</a:t>
            </a:r>
            <a:endParaRPr kumimoji="0" lang="fr-FR" sz="48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8"/>
            <a:ext cx="9144000" cy="5857892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anchor="t">
            <a:noAutofit/>
          </a:bodyPr>
          <a:lstStyle/>
          <a:p>
            <a:pPr algn="r"/>
            <a:r>
              <a:rPr lang="ar-MA" sz="8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يتم التركيز على تلك </a:t>
            </a:r>
            <a:r>
              <a:rPr lang="ar-MA" sz="80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التعابير</a:t>
            </a:r>
            <a:r>
              <a:rPr lang="ar-MA" sz="8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المرتبطة بترتيب الحركات. و يتم مساعدة المتعلمين على توظيف الكلمات : </a:t>
            </a:r>
            <a:r>
              <a:rPr lang="ar-MA" sz="8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قبل، بعد، </a:t>
            </a:r>
            <a:r>
              <a:rPr lang="ar-MA" sz="8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br>
              <a:rPr lang="ar-MA" sz="8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8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ar-MA" sz="8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fr-FR" sz="16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-24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4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1</a:t>
            </a:r>
            <a:endParaRPr kumimoji="0" lang="fr-FR" sz="48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8"/>
            <a:ext cx="9144000" cy="5857892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anchor="t">
            <a:noAutofit/>
          </a:bodyPr>
          <a:lstStyle/>
          <a:p>
            <a:pPr algn="r"/>
            <a:r>
              <a:rPr lang="ar-MA" sz="8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مثلا المتعلم الأول فتح الباب </a:t>
            </a:r>
            <a:r>
              <a:rPr lang="ar-MA" sz="8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بعد</a:t>
            </a:r>
            <a:r>
              <a:rPr lang="ar-MA" sz="8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أن صفق ،</a:t>
            </a:r>
            <a:br>
              <a:rPr lang="ar-MA" sz="8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8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الثاني فتح الباب </a:t>
            </a:r>
            <a:r>
              <a:rPr lang="ar-MA" sz="8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قبل</a:t>
            </a:r>
            <a:r>
              <a:rPr lang="ar-MA" sz="8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أن يصفق.</a:t>
            </a:r>
            <a:br>
              <a:rPr lang="ar-MA" sz="8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8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ar-MA" sz="8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fr-FR" sz="19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-24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5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1</a:t>
            </a:r>
            <a:endParaRPr kumimoji="0" lang="fr-FR" sz="54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أقرأ الأعداد بالأرقام </a:t>
            </a:r>
            <a:b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من 40 إلى 50 </a:t>
            </a:r>
            <a:b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تصاعديا</a:t>
            </a:r>
            <a:endParaRPr lang="fr-FR" sz="9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اليومي </a:t>
            </a:r>
            <a:r>
              <a:rPr lang="ar-MA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الاستئناسي</a:t>
            </a:r>
            <a:endParaRPr kumimoji="0" lang="fr-FR" sz="36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8"/>
            <a:ext cx="9144000" cy="5857892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anchor="t">
            <a:noAutofit/>
          </a:bodyPr>
          <a:lstStyle/>
          <a:p>
            <a:r>
              <a:rPr lang="ar-MA" sz="8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ترتيب تسلسل حركات باستعمال الرموز</a:t>
            </a:r>
            <a:r>
              <a:rPr lang="ar-MA" sz="8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r>
              <a:rPr lang="ar-MA" sz="8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ar-MA" sz="8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8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ar-MA" sz="8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fr-FR" sz="19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-24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5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</a:t>
            </a:r>
            <a:r>
              <a:rPr lang="ar-MA" sz="5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  <a:endParaRPr kumimoji="0" lang="fr-FR" sz="54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36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اللوازم الضرورية 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36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ما يتوفر من أدوات </a:t>
            </a:r>
            <a:r>
              <a:rPr lang="ar-MA" sz="36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و</a:t>
            </a:r>
            <a:r>
              <a:rPr lang="ar-MA" sz="36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أثاث داخل الفصل. </a:t>
            </a:r>
            <a:endParaRPr kumimoji="0" lang="fr-FR" sz="36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8"/>
            <a:ext cx="9144000" cy="5857892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anchor="t">
            <a:noAutofit/>
          </a:bodyPr>
          <a:lstStyle/>
          <a:p>
            <a:r>
              <a:rPr lang="ar-MA" sz="8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ترتيب تسلسل حركات باستعمال الرموز</a:t>
            </a:r>
            <a:r>
              <a:rPr lang="ar-MA" sz="8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r>
              <a:rPr lang="ar-MA" sz="8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ar-MA" sz="8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8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ar-MA" sz="8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fr-FR" sz="19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-24"/>
            <a:ext cx="9144000" cy="1000108"/>
          </a:xfrm>
          <a:prstGeom prst="rect">
            <a:avLst/>
          </a:prstGeom>
          <a:solidFill>
            <a:schemeClr val="accent3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5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</a:t>
            </a:r>
            <a:r>
              <a:rPr lang="ar-MA" sz="5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  <a:endParaRPr kumimoji="0" lang="fr-FR" sz="54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36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اللوازم الضرورية 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36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ما يتوفر من أدوات </a:t>
            </a:r>
            <a:r>
              <a:rPr lang="ar-MA" sz="36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و</a:t>
            </a:r>
            <a:r>
              <a:rPr lang="ar-MA" sz="36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أثاث داخل الفصل. </a:t>
            </a:r>
            <a:endParaRPr kumimoji="0" lang="fr-FR" sz="36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8"/>
            <a:ext cx="9144000" cy="5857892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anchor="t">
            <a:noAutofit/>
          </a:bodyPr>
          <a:lstStyle/>
          <a:p>
            <a:r>
              <a:rPr lang="ar-MA" sz="72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يقوم تلميذ ببعض الحركات مثلا : يضع يده فوق رأسه، يكتب العدد 5 ، يضع كراسته على المكتب، ثم يفتح الباب </a:t>
            </a:r>
            <a:r>
              <a:rPr lang="ar-MA" sz="72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r>
              <a:rPr lang="ar-MA" sz="72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ar-MA" sz="72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72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ar-MA" sz="72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fr-FR" sz="138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-24"/>
            <a:ext cx="9144000" cy="1000108"/>
          </a:xfrm>
          <a:prstGeom prst="rect">
            <a:avLst/>
          </a:prstGeom>
          <a:solidFill>
            <a:schemeClr val="accent3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5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</a:t>
            </a:r>
            <a:r>
              <a:rPr lang="ar-MA" sz="5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  <a:endParaRPr kumimoji="0" lang="fr-FR" sz="54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8"/>
            <a:ext cx="9144000" cy="5857892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anchor="t">
            <a:noAutofit/>
          </a:bodyPr>
          <a:lstStyle/>
          <a:p>
            <a:r>
              <a:rPr lang="ar-MA" sz="72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يقوم تلميذ آخر بالترميز لتسلسل الأحداث بوضع علامات في ترتيب فضائي معين مثلا:</a:t>
            </a:r>
            <a:r>
              <a:rPr lang="ar-MA" sz="72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ar-MA" sz="72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72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ar-MA" sz="72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fr-FR" sz="138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-24"/>
            <a:ext cx="9144000" cy="1000108"/>
          </a:xfrm>
          <a:prstGeom prst="rect">
            <a:avLst/>
          </a:prstGeom>
          <a:solidFill>
            <a:schemeClr val="accent3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5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</a:t>
            </a:r>
            <a:r>
              <a:rPr lang="ar-MA" sz="5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  <a:endParaRPr kumimoji="0" lang="fr-FR" sz="54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8"/>
            <a:ext cx="9144000" cy="5857892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anchor="t">
            <a:noAutofit/>
          </a:bodyPr>
          <a:lstStyle/>
          <a:p>
            <a:pPr algn="r"/>
            <a:r>
              <a:rPr lang="ar-MA" sz="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- كتابة العدد 5 على السبورة.      - وضع الكراسة فوق المكتب.</a:t>
            </a:r>
            <a:br>
              <a:rPr lang="ar-MA" sz="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ar-MA" sz="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- فتح الباب.</a:t>
            </a:r>
            <a:br>
              <a:rPr lang="ar-MA" sz="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ar-MA" sz="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- وضع اليد فوق الرأس. 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-24"/>
            <a:ext cx="9144000" cy="1000108"/>
          </a:xfrm>
          <a:prstGeom prst="rect">
            <a:avLst/>
          </a:prstGeom>
          <a:solidFill>
            <a:schemeClr val="accent3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5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</a:t>
            </a:r>
            <a:r>
              <a:rPr lang="ar-MA" sz="5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  <a:endParaRPr kumimoji="0" lang="fr-FR" sz="54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riangle isocèle 3"/>
          <p:cNvSpPr/>
          <p:nvPr/>
        </p:nvSpPr>
        <p:spPr>
          <a:xfrm>
            <a:off x="8143900" y="1142984"/>
            <a:ext cx="785818" cy="714380"/>
          </a:xfrm>
          <a:prstGeom prst="triangle">
            <a:avLst>
              <a:gd name="adj" fmla="val 5352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8358214" y="2071678"/>
            <a:ext cx="214314" cy="114300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Organigramme : Connecteur 5"/>
          <p:cNvSpPr/>
          <p:nvPr/>
        </p:nvSpPr>
        <p:spPr>
          <a:xfrm>
            <a:off x="8215338" y="3286124"/>
            <a:ext cx="556755" cy="674111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8215338" y="4286256"/>
            <a:ext cx="571504" cy="571504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8"/>
            <a:ext cx="9144000" cy="5857892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anchor="t">
            <a:noAutofit/>
          </a:bodyPr>
          <a:lstStyle/>
          <a:p>
            <a:pPr algn="r"/>
            <a:r>
              <a:rPr lang="ar-MA" sz="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- كتابة العدد 5 على السبورة.      - وضع الكراسة فوق المكتب.</a:t>
            </a:r>
            <a:br>
              <a:rPr lang="ar-MA" sz="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ar-MA" sz="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- فتح الباب.</a:t>
            </a:r>
            <a:br>
              <a:rPr lang="ar-MA" sz="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ar-MA" sz="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- وضع اليد فوق الرأس. 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-24"/>
            <a:ext cx="9144000" cy="10001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66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</a:t>
            </a:r>
            <a:r>
              <a:rPr lang="ar-MA" sz="66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  <a:endParaRPr kumimoji="0" lang="fr-FR" sz="66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riangle isocèle 3"/>
          <p:cNvSpPr/>
          <p:nvPr/>
        </p:nvSpPr>
        <p:spPr>
          <a:xfrm>
            <a:off x="8143900" y="1142984"/>
            <a:ext cx="785818" cy="714380"/>
          </a:xfrm>
          <a:prstGeom prst="triangle">
            <a:avLst>
              <a:gd name="adj" fmla="val 5352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8358214" y="2071678"/>
            <a:ext cx="214314" cy="114300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Organigramme : Connecteur 5"/>
          <p:cNvSpPr/>
          <p:nvPr/>
        </p:nvSpPr>
        <p:spPr>
          <a:xfrm>
            <a:off x="8215338" y="3286124"/>
            <a:ext cx="556755" cy="674111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8215338" y="4286256"/>
            <a:ext cx="571504" cy="571504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5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القيام بنفس النشاط بترتيب مغاير. </a:t>
            </a:r>
            <a:endParaRPr kumimoji="0" lang="fr-FR" sz="54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0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حصة </a:t>
            </a:r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endParaRPr lang="fr-FR" sz="23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4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أنشطة </a:t>
            </a:r>
            <a:r>
              <a:rPr lang="ar-MA" sz="4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ترييض</a:t>
            </a:r>
            <a:r>
              <a:rPr lang="ar-MA" sz="4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الوضعيات </a:t>
            </a:r>
            <a:r>
              <a:rPr lang="ar-MA" sz="4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و</a:t>
            </a:r>
            <a:r>
              <a:rPr lang="ar-MA" sz="4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بناء المفاهيم</a:t>
            </a:r>
            <a:endParaRPr kumimoji="0" lang="fr-FR" sz="48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8"/>
            <a:ext cx="9144000" cy="5857892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anchor="t">
            <a:noAutofit/>
          </a:bodyPr>
          <a:lstStyle/>
          <a:p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ترتيب وقائع متسلسلة </a:t>
            </a:r>
            <a:r>
              <a:rPr lang="ar-MA" sz="96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ربطها بالفترات اليومية المتداولة.</a:t>
            </a:r>
            <a:b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fr-FR" sz="23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-24"/>
            <a:ext cx="9144000" cy="10001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66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</a:t>
            </a:r>
            <a:r>
              <a:rPr lang="ar-MA" sz="66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  <a:endParaRPr kumimoji="0" lang="fr-FR" sz="66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8"/>
            <a:ext cx="9144000" cy="5857892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anchor="t">
            <a:noAutofit/>
          </a:bodyPr>
          <a:lstStyle/>
          <a:p>
            <a:r>
              <a:rPr lang="ar-MA" sz="8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يعبر التلاميذ عن الأنشطة التي يقومون </a:t>
            </a:r>
            <a:r>
              <a:rPr lang="ar-MA" sz="80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بها</a:t>
            </a:r>
            <a:r>
              <a:rPr lang="ar-MA" sz="8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خلال يوم محدد ليتوصلوا إلى ترتيب الأنشطة المشتركة.</a:t>
            </a:r>
            <a:br>
              <a:rPr lang="ar-MA" sz="8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fr-FR" sz="16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-24"/>
            <a:ext cx="9144000" cy="10001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66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</a:t>
            </a:r>
            <a:r>
              <a:rPr lang="ar-MA" sz="66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  <a:endParaRPr kumimoji="0" lang="fr-FR" sz="66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8"/>
            <a:ext cx="9144000" cy="5857892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anchor="t">
            <a:noAutofit/>
          </a:bodyPr>
          <a:lstStyle/>
          <a:p>
            <a:r>
              <a:rPr lang="ar-MA" sz="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مثلا: الاستيقاظ من النوم </a:t>
            </a:r>
            <a:r>
              <a:rPr lang="ar-MA" sz="66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تناول وجبة الفطور، </a:t>
            </a:r>
            <a:r>
              <a:rPr lang="ar-MA" sz="66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التوجه إلى المدرسة.</a:t>
            </a:r>
            <a:br>
              <a:rPr lang="ar-MA" sz="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يوظفون في التعبير عبارات مثل:</a:t>
            </a:r>
            <a:br>
              <a:rPr lang="ar-MA" sz="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8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قبل ، بعد</a:t>
            </a:r>
            <a:r>
              <a:rPr lang="ar-MA" sz="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ar-MA" sz="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-24"/>
            <a:ext cx="9144000" cy="10001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66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</a:t>
            </a:r>
            <a:r>
              <a:rPr lang="ar-MA" sz="66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  <a:endParaRPr kumimoji="0" lang="fr-FR" sz="66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0" y="3643314"/>
            <a:ext cx="9144000" cy="3214686"/>
          </a:xfrm>
          <a:prstGeom prst="rect">
            <a:avLst/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6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2" y="71414"/>
            <a:ext cx="9144000" cy="3500462"/>
          </a:xfrm>
          <a:prstGeom prst="rect">
            <a:avLst/>
          </a:prstGeom>
          <a:solidFill>
            <a:srgbClr val="00B0F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6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643042" y="642918"/>
            <a:ext cx="5786478" cy="2286016"/>
          </a:xfrm>
        </p:spPr>
        <p:txBody>
          <a:bodyPr>
            <a:noAutofit/>
          </a:bodyPr>
          <a:lstStyle/>
          <a:p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40</a:t>
            </a:r>
            <a:endParaRPr lang="fr-FR" sz="4400" dirty="0"/>
          </a:p>
        </p:txBody>
      </p:sp>
      <p:sp>
        <p:nvSpPr>
          <p:cNvPr id="11" name="Sous-titre 3"/>
          <p:cNvSpPr txBox="1">
            <a:spLocks/>
          </p:cNvSpPr>
          <p:nvPr/>
        </p:nvSpPr>
        <p:spPr>
          <a:xfrm>
            <a:off x="642910" y="3571876"/>
            <a:ext cx="7143800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أربعون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6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41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42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43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44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45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46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9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47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0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48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49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" name="Sous-titre 3"/>
          <p:cNvSpPr txBox="1">
            <a:spLocks/>
          </p:cNvSpPr>
          <p:nvPr/>
        </p:nvSpPr>
        <p:spPr>
          <a:xfrm>
            <a:off x="1714480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50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3" name="Sous-titre 3"/>
          <p:cNvSpPr txBox="1">
            <a:spLocks/>
          </p:cNvSpPr>
          <p:nvPr/>
        </p:nvSpPr>
        <p:spPr>
          <a:xfrm>
            <a:off x="795310" y="3724276"/>
            <a:ext cx="7634342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واحد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أربعون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4" name="Sous-titre 3"/>
          <p:cNvSpPr txBox="1">
            <a:spLocks/>
          </p:cNvSpPr>
          <p:nvPr/>
        </p:nvSpPr>
        <p:spPr>
          <a:xfrm>
            <a:off x="785786" y="3714776"/>
            <a:ext cx="7634342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اثنان و أربعون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5" name="Sous-titre 3"/>
          <p:cNvSpPr txBox="1">
            <a:spLocks/>
          </p:cNvSpPr>
          <p:nvPr/>
        </p:nvSpPr>
        <p:spPr>
          <a:xfrm>
            <a:off x="723872" y="3714776"/>
            <a:ext cx="7634342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ثلاثة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أربعون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6" name="Sous-titre 3"/>
          <p:cNvSpPr txBox="1">
            <a:spLocks/>
          </p:cNvSpPr>
          <p:nvPr/>
        </p:nvSpPr>
        <p:spPr>
          <a:xfrm>
            <a:off x="642910" y="3714752"/>
            <a:ext cx="8429652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أربعة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أربعون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7" name="Sous-titre 3"/>
          <p:cNvSpPr txBox="1">
            <a:spLocks/>
          </p:cNvSpPr>
          <p:nvPr/>
        </p:nvSpPr>
        <p:spPr>
          <a:xfrm>
            <a:off x="919138" y="3714776"/>
            <a:ext cx="7939142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خمسة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أربعون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8" name="Sous-titre 3"/>
          <p:cNvSpPr txBox="1">
            <a:spLocks/>
          </p:cNvSpPr>
          <p:nvPr/>
        </p:nvSpPr>
        <p:spPr>
          <a:xfrm>
            <a:off x="357158" y="3714752"/>
            <a:ext cx="7939142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ستة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أربعون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9" name="Sous-titre 3"/>
          <p:cNvSpPr txBox="1">
            <a:spLocks/>
          </p:cNvSpPr>
          <p:nvPr/>
        </p:nvSpPr>
        <p:spPr>
          <a:xfrm>
            <a:off x="633386" y="3786190"/>
            <a:ext cx="7939142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سبعة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أربعون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0" name="Sous-titre 3"/>
          <p:cNvSpPr txBox="1">
            <a:spLocks/>
          </p:cNvSpPr>
          <p:nvPr/>
        </p:nvSpPr>
        <p:spPr>
          <a:xfrm>
            <a:off x="785786" y="3714752"/>
            <a:ext cx="7939142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ثمانية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أربعون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1" name="Sous-titre 3"/>
          <p:cNvSpPr txBox="1">
            <a:spLocks/>
          </p:cNvSpPr>
          <p:nvPr/>
        </p:nvSpPr>
        <p:spPr>
          <a:xfrm>
            <a:off x="642910" y="3714752"/>
            <a:ext cx="7939142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تسعة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أربعون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2" name="Sous-titre 3"/>
          <p:cNvSpPr txBox="1">
            <a:spLocks/>
          </p:cNvSpPr>
          <p:nvPr/>
        </p:nvSpPr>
        <p:spPr>
          <a:xfrm>
            <a:off x="714348" y="3786190"/>
            <a:ext cx="7939142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" grpId="0" build="p"/>
      <p:bldP spid="11" grpId="0"/>
      <p:bldP spid="26" grpId="0" build="p"/>
      <p:bldP spid="27" grpId="0" build="p"/>
      <p:bldP spid="36" grpId="0" build="p"/>
      <p:bldP spid="38" grpId="0" build="p"/>
      <p:bldP spid="42" grpId="0" build="p"/>
      <p:bldP spid="45" grpId="0" build="p"/>
      <p:bldP spid="49" grpId="0" build="p"/>
      <p:bldP spid="50" grpId="0" build="p"/>
      <p:bldP spid="51" grpId="0" build="p"/>
      <p:bldP spid="52" grpId="0" build="p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8"/>
            <a:ext cx="9144000" cy="5857892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anchor="t">
            <a:noAutofit/>
          </a:bodyPr>
          <a:lstStyle/>
          <a:p>
            <a:r>
              <a:rPr lang="ar-MA" sz="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يربطون بين هذه الأنشطة </a:t>
            </a:r>
            <a:r>
              <a:rPr lang="ar-MA" sz="66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فترات اليوم: </a:t>
            </a:r>
            <a:br>
              <a:rPr lang="ar-MA" sz="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صباح، زوال، مساء.</a:t>
            </a:r>
            <a:r>
              <a:rPr lang="ar-MA" sz="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ar-MA" sz="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ar-MA" sz="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-24"/>
            <a:ext cx="9144000" cy="10001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66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</a:t>
            </a:r>
            <a:r>
              <a:rPr lang="ar-MA" sz="66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  <a:endParaRPr kumimoji="0" lang="fr-FR" sz="66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0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حصة </a:t>
            </a:r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  <a:endParaRPr lang="fr-FR" sz="23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8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أنشطة </a:t>
            </a:r>
            <a:r>
              <a:rPr lang="ar-MA" sz="8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تقويمية</a:t>
            </a:r>
            <a:endParaRPr kumimoji="0" lang="fr-FR" sz="80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ق2 فضاء الرياضيات 020.JPG"/>
          <p:cNvPicPr>
            <a:picLocks noChangeAspect="1"/>
          </p:cNvPicPr>
          <p:nvPr/>
        </p:nvPicPr>
        <p:blipFill>
          <a:blip r:embed="rId3"/>
          <a:srcRect l="5995" t="10429" r="2044" b="6810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ق2 فضاء الرياضيات 020.JPG"/>
          <p:cNvPicPr>
            <a:picLocks noChangeAspect="1"/>
          </p:cNvPicPr>
          <p:nvPr/>
        </p:nvPicPr>
        <p:blipFill>
          <a:blip r:embed="rId3"/>
          <a:srcRect l="5995" t="15794" r="4917" b="6878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429256" y="4929174"/>
            <a:ext cx="1785950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</a:rPr>
              <a:t>1</a:t>
            </a:r>
            <a:endParaRPr lang="fr-FR" sz="13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928794" y="4929174"/>
            <a:ext cx="1785950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</a:rPr>
              <a:t>2</a:t>
            </a:r>
            <a:endParaRPr lang="fr-FR" sz="13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4929174"/>
            <a:ext cx="1785950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</a:rPr>
              <a:t>3</a:t>
            </a:r>
            <a:endParaRPr lang="fr-FR" sz="13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215206" y="5000636"/>
            <a:ext cx="1785950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</a:rPr>
              <a:t>4</a:t>
            </a:r>
            <a:endParaRPr lang="fr-FR" sz="13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643306" y="4929174"/>
            <a:ext cx="1785950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</a:rPr>
              <a:t>5</a:t>
            </a:r>
            <a:endParaRPr lang="fr-FR" sz="13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020.JPG"/>
          <p:cNvPicPr>
            <a:picLocks noChangeAspect="1"/>
          </p:cNvPicPr>
          <p:nvPr/>
        </p:nvPicPr>
        <p:blipFill>
          <a:blip r:embed="rId2"/>
          <a:srcRect l="6104" t="33188" r="2343" b="4850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 descr="ق2 فضاء الرياضيات 020.JPG"/>
          <p:cNvPicPr>
            <a:picLocks noChangeAspect="1"/>
          </p:cNvPicPr>
          <p:nvPr/>
        </p:nvPicPr>
        <p:blipFill>
          <a:blip r:embed="rId2"/>
          <a:srcRect l="8059" t="38114" r="71199" b="5107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14282" y="4929174"/>
            <a:ext cx="1785950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</a:rPr>
              <a:t>1</a:t>
            </a:r>
            <a:endParaRPr lang="fr-FR" sz="13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ق2 فضاء الرياضيات 020.JPG"/>
          <p:cNvPicPr>
            <a:picLocks noChangeAspect="1"/>
          </p:cNvPicPr>
          <p:nvPr/>
        </p:nvPicPr>
        <p:blipFill>
          <a:blip r:embed="rId2"/>
          <a:srcRect l="41056" t="38130" r="38201" b="5106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42844" y="5000636"/>
            <a:ext cx="1785950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</a:rPr>
              <a:t>2</a:t>
            </a:r>
            <a:endParaRPr lang="fr-FR" sz="13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020.JPG"/>
          <p:cNvPicPr>
            <a:picLocks noChangeAspect="1"/>
          </p:cNvPicPr>
          <p:nvPr/>
        </p:nvPicPr>
        <p:blipFill>
          <a:blip r:embed="rId2"/>
          <a:srcRect l="73824" t="38402" r="7215" b="50789"/>
          <a:stretch>
            <a:fillRect/>
          </a:stretch>
        </p:blipFill>
        <p:spPr>
          <a:xfrm>
            <a:off x="0" y="0"/>
            <a:ext cx="8929718" cy="68580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0" y="4929174"/>
            <a:ext cx="1785950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</a:rPr>
              <a:t>3</a:t>
            </a:r>
            <a:endParaRPr lang="fr-FR" sz="13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020.JPG"/>
          <p:cNvPicPr>
            <a:picLocks noChangeAspect="1"/>
          </p:cNvPicPr>
          <p:nvPr/>
        </p:nvPicPr>
        <p:blipFill>
          <a:blip r:embed="rId2"/>
          <a:srcRect l="6104" t="37766" r="2343" b="48501"/>
          <a:stretch>
            <a:fillRect/>
          </a:stretch>
        </p:blipFill>
        <p:spPr>
          <a:xfrm>
            <a:off x="0" y="142852"/>
            <a:ext cx="9144000" cy="671514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57158" y="5143512"/>
            <a:ext cx="1785950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</a:rPr>
              <a:t>1</a:t>
            </a:r>
            <a:endParaRPr lang="fr-FR" sz="13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571868" y="4929174"/>
            <a:ext cx="1785950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</a:rPr>
              <a:t>2</a:t>
            </a:r>
            <a:endParaRPr lang="fr-FR" sz="13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643702" y="4929174"/>
            <a:ext cx="1785950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</a:rPr>
              <a:t>3</a:t>
            </a:r>
            <a:endParaRPr lang="fr-FR" sz="13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6" grpId="0"/>
      <p:bldP spid="6" grpId="1"/>
      <p:bldP spid="8" grpId="0"/>
      <p:bldP spid="8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020.JPG"/>
          <p:cNvPicPr>
            <a:picLocks noChangeAspect="1"/>
          </p:cNvPicPr>
          <p:nvPr/>
        </p:nvPicPr>
        <p:blipFill>
          <a:blip r:embed="rId2"/>
          <a:srcRect l="4578" t="52643" r="2343" b="1760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أقرأ الأعداد بالأرقام </a:t>
            </a:r>
            <a:b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من 50 إلى 40 </a:t>
            </a:r>
            <a:b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تنازليا</a:t>
            </a:r>
            <a:endParaRPr lang="fr-FR" sz="9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اليومي </a:t>
            </a:r>
            <a:r>
              <a:rPr lang="ar-MA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الاستئناسي</a:t>
            </a:r>
            <a:endParaRPr kumimoji="0" lang="fr-FR" sz="36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020.JPG"/>
          <p:cNvPicPr>
            <a:picLocks noChangeAspect="1"/>
          </p:cNvPicPr>
          <p:nvPr/>
        </p:nvPicPr>
        <p:blipFill>
          <a:blip r:embed="rId2"/>
          <a:srcRect l="7486" t="58532" r="5979" b="1760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Parallélogramme 5"/>
          <p:cNvSpPr/>
          <p:nvPr/>
        </p:nvSpPr>
        <p:spPr>
          <a:xfrm>
            <a:off x="2071670" y="3429000"/>
            <a:ext cx="928694" cy="1143008"/>
          </a:xfrm>
          <a:prstGeom prst="parallelogram">
            <a:avLst>
              <a:gd name="adj" fmla="val 0"/>
            </a:avLst>
          </a:prstGeom>
          <a:noFill/>
          <a:ln w="136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Parallélogramme 6"/>
          <p:cNvSpPr/>
          <p:nvPr/>
        </p:nvSpPr>
        <p:spPr>
          <a:xfrm>
            <a:off x="3071802" y="4572008"/>
            <a:ext cx="1000132" cy="1071570"/>
          </a:xfrm>
          <a:prstGeom prst="parallelogram">
            <a:avLst>
              <a:gd name="adj" fmla="val 0"/>
            </a:avLst>
          </a:prstGeom>
          <a:noFill/>
          <a:ln w="136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2357422" y="5072074"/>
            <a:ext cx="4071966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</a:rPr>
              <a:t>التعبير</a:t>
            </a:r>
            <a:endParaRPr lang="fr-FR" sz="13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8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0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حصة </a:t>
            </a:r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  <a:endParaRPr lang="fr-FR" sz="23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8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أنشطة </a:t>
            </a:r>
            <a:r>
              <a:rPr lang="ar-MA" sz="8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تقويمية</a:t>
            </a:r>
            <a:endParaRPr kumimoji="0" lang="fr-FR" sz="80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21.JPG"/>
          <p:cNvPicPr>
            <a:picLocks noChangeAspect="1"/>
          </p:cNvPicPr>
          <p:nvPr/>
        </p:nvPicPr>
        <p:blipFill>
          <a:blip r:embed="rId2"/>
          <a:srcRect l="4578" t="3236" r="6921" b="72231"/>
          <a:stretch>
            <a:fillRect/>
          </a:stretch>
        </p:blipFill>
        <p:spPr>
          <a:xfrm>
            <a:off x="0" y="0"/>
            <a:ext cx="9358346" cy="6858000"/>
          </a:xfrm>
          <a:prstGeom prst="rect">
            <a:avLst/>
          </a:prstGeom>
          <a:scene3d>
            <a:camera prst="orthographicFront">
              <a:rot lat="0" lon="0" rev="300000"/>
            </a:camera>
            <a:lightRig rig="threePt" dir="t"/>
          </a:scene3d>
          <a:sp3d/>
        </p:spPr>
      </p:pic>
      <p:sp>
        <p:nvSpPr>
          <p:cNvPr id="6" name="ZoneTexte 5"/>
          <p:cNvSpPr txBox="1"/>
          <p:nvPr/>
        </p:nvSpPr>
        <p:spPr>
          <a:xfrm>
            <a:off x="3714744" y="4714884"/>
            <a:ext cx="1785950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</a:rPr>
              <a:t>1</a:t>
            </a:r>
            <a:endParaRPr lang="fr-FR" sz="13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572264" y="4643446"/>
            <a:ext cx="1785950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</a:rPr>
              <a:t>2</a:t>
            </a:r>
            <a:endParaRPr lang="fr-FR" sz="13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14348" y="4714884"/>
            <a:ext cx="1785950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</a:rPr>
              <a:t>3</a:t>
            </a:r>
            <a:endParaRPr lang="fr-FR" sz="13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21.JPG"/>
          <p:cNvPicPr>
            <a:picLocks noChangeAspect="1"/>
          </p:cNvPicPr>
          <p:nvPr/>
        </p:nvPicPr>
        <p:blipFill>
          <a:blip r:embed="rId2"/>
          <a:srcRect l="3052" t="28610" r="5395" b="42780"/>
          <a:stretch>
            <a:fillRect/>
          </a:stretch>
        </p:blipFill>
        <p:spPr>
          <a:xfrm>
            <a:off x="0" y="214290"/>
            <a:ext cx="9144000" cy="664371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28596" y="4500570"/>
            <a:ext cx="1785950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</a:rPr>
              <a:t>1</a:t>
            </a:r>
            <a:endParaRPr lang="fr-FR" sz="13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500826" y="4786322"/>
            <a:ext cx="1785950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</a:rPr>
              <a:t>2</a:t>
            </a:r>
            <a:endParaRPr lang="fr-FR" sz="13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643306" y="4714884"/>
            <a:ext cx="1785950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</a:rPr>
              <a:t>3</a:t>
            </a:r>
            <a:endParaRPr lang="fr-FR" sz="13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21.JPG"/>
          <p:cNvPicPr>
            <a:picLocks noChangeAspect="1"/>
          </p:cNvPicPr>
          <p:nvPr/>
        </p:nvPicPr>
        <p:blipFill>
          <a:blip r:embed="rId2"/>
          <a:srcRect l="2307" t="55957" r="5407" b="1800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714876" y="4929174"/>
            <a:ext cx="1785950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</a:rPr>
              <a:t>1</a:t>
            </a:r>
            <a:endParaRPr lang="fr-FR" sz="13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71736" y="4929174"/>
            <a:ext cx="1785950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</a:rPr>
              <a:t>2</a:t>
            </a:r>
            <a:endParaRPr lang="fr-FR" sz="13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715140" y="4929174"/>
            <a:ext cx="1785950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</a:rPr>
              <a:t>3</a:t>
            </a:r>
            <a:endParaRPr lang="fr-FR" sz="13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57158" y="4929174"/>
            <a:ext cx="1785950" cy="19288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</a:rPr>
              <a:t>4</a:t>
            </a:r>
            <a:endParaRPr lang="fr-FR" sz="13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21.JPG"/>
          <p:cNvPicPr>
            <a:picLocks noChangeAspect="1"/>
          </p:cNvPicPr>
          <p:nvPr/>
        </p:nvPicPr>
        <p:blipFill>
          <a:blip r:embed="rId2"/>
          <a:srcRect t="82279" r="6250" b="687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43174" y="571480"/>
            <a:ext cx="1143008" cy="1214446"/>
          </a:xfrm>
          <a:prstGeom prst="rect">
            <a:avLst/>
          </a:prstGeom>
          <a:solidFill>
            <a:srgbClr val="FFFF0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4429124" y="1857364"/>
            <a:ext cx="285752" cy="1214446"/>
          </a:xfrm>
          <a:prstGeom prst="rect">
            <a:avLst/>
          </a:prstGeom>
          <a:solidFill>
            <a:srgbClr val="FFFF0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643042" y="3214686"/>
            <a:ext cx="642942" cy="1357322"/>
          </a:xfrm>
          <a:prstGeom prst="rect">
            <a:avLst/>
          </a:prstGeom>
          <a:solidFill>
            <a:srgbClr val="FFFF0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0" y="3643314"/>
            <a:ext cx="9144000" cy="3214686"/>
          </a:xfrm>
          <a:prstGeom prst="rect">
            <a:avLst/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6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2" y="71414"/>
            <a:ext cx="9144000" cy="3500462"/>
          </a:xfrm>
          <a:prstGeom prst="rect">
            <a:avLst/>
          </a:prstGeom>
          <a:solidFill>
            <a:srgbClr val="00B0F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6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643042" y="642918"/>
            <a:ext cx="5786478" cy="2286016"/>
          </a:xfrm>
        </p:spPr>
        <p:txBody>
          <a:bodyPr>
            <a:noAutofit/>
          </a:bodyPr>
          <a:lstStyle/>
          <a:p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40</a:t>
            </a:r>
            <a:endParaRPr lang="fr-FR" sz="4400" dirty="0"/>
          </a:p>
        </p:txBody>
      </p:sp>
      <p:sp>
        <p:nvSpPr>
          <p:cNvPr id="11" name="Sous-titre 3"/>
          <p:cNvSpPr txBox="1">
            <a:spLocks/>
          </p:cNvSpPr>
          <p:nvPr/>
        </p:nvSpPr>
        <p:spPr>
          <a:xfrm>
            <a:off x="642910" y="3571876"/>
            <a:ext cx="7143800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أربعون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6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41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42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43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44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45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46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9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47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0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48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49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" name="Sous-titre 3"/>
          <p:cNvSpPr txBox="1">
            <a:spLocks/>
          </p:cNvSpPr>
          <p:nvPr/>
        </p:nvSpPr>
        <p:spPr>
          <a:xfrm>
            <a:off x="1714480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50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3" name="Sous-titre 3"/>
          <p:cNvSpPr txBox="1">
            <a:spLocks/>
          </p:cNvSpPr>
          <p:nvPr/>
        </p:nvSpPr>
        <p:spPr>
          <a:xfrm>
            <a:off x="795310" y="3724276"/>
            <a:ext cx="7634342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واحد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أربعون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4" name="Sous-titre 3"/>
          <p:cNvSpPr txBox="1">
            <a:spLocks/>
          </p:cNvSpPr>
          <p:nvPr/>
        </p:nvSpPr>
        <p:spPr>
          <a:xfrm>
            <a:off x="785786" y="3714776"/>
            <a:ext cx="7634342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اثنان و أربعون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5" name="Sous-titre 3"/>
          <p:cNvSpPr txBox="1">
            <a:spLocks/>
          </p:cNvSpPr>
          <p:nvPr/>
        </p:nvSpPr>
        <p:spPr>
          <a:xfrm>
            <a:off x="723872" y="3714776"/>
            <a:ext cx="7634342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ثلاثة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أربعون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6" name="Sous-titre 3"/>
          <p:cNvSpPr txBox="1">
            <a:spLocks/>
          </p:cNvSpPr>
          <p:nvPr/>
        </p:nvSpPr>
        <p:spPr>
          <a:xfrm>
            <a:off x="642910" y="3714752"/>
            <a:ext cx="8429652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أربعة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أربعون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7" name="Sous-titre 3"/>
          <p:cNvSpPr txBox="1">
            <a:spLocks/>
          </p:cNvSpPr>
          <p:nvPr/>
        </p:nvSpPr>
        <p:spPr>
          <a:xfrm>
            <a:off x="919138" y="3714776"/>
            <a:ext cx="7939142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خمسة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أربعون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8" name="Sous-titre 3"/>
          <p:cNvSpPr txBox="1">
            <a:spLocks/>
          </p:cNvSpPr>
          <p:nvPr/>
        </p:nvSpPr>
        <p:spPr>
          <a:xfrm>
            <a:off x="357158" y="3714752"/>
            <a:ext cx="7939142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ستة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أربعون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9" name="Sous-titre 3"/>
          <p:cNvSpPr txBox="1">
            <a:spLocks/>
          </p:cNvSpPr>
          <p:nvPr/>
        </p:nvSpPr>
        <p:spPr>
          <a:xfrm>
            <a:off x="633386" y="3786190"/>
            <a:ext cx="7939142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سبعة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أربعون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0" name="Sous-titre 3"/>
          <p:cNvSpPr txBox="1">
            <a:spLocks/>
          </p:cNvSpPr>
          <p:nvPr/>
        </p:nvSpPr>
        <p:spPr>
          <a:xfrm>
            <a:off x="785786" y="3714752"/>
            <a:ext cx="7939142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ثمانية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أربعون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1" name="Sous-titre 3"/>
          <p:cNvSpPr txBox="1">
            <a:spLocks/>
          </p:cNvSpPr>
          <p:nvPr/>
        </p:nvSpPr>
        <p:spPr>
          <a:xfrm>
            <a:off x="642910" y="3714752"/>
            <a:ext cx="7939142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تسعة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أربعون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2" name="Sous-titre 3"/>
          <p:cNvSpPr txBox="1">
            <a:spLocks/>
          </p:cNvSpPr>
          <p:nvPr/>
        </p:nvSpPr>
        <p:spPr>
          <a:xfrm>
            <a:off x="714348" y="3786190"/>
            <a:ext cx="7939142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" grpId="0" build="p"/>
      <p:bldP spid="11" grpId="0"/>
      <p:bldP spid="26" grpId="0" build="p"/>
      <p:bldP spid="27" grpId="0" build="p"/>
      <p:bldP spid="36" grpId="0" build="p"/>
      <p:bldP spid="38" grpId="0" build="p"/>
      <p:bldP spid="42" grpId="0" build="p"/>
      <p:bldP spid="45" grpId="0" build="p"/>
      <p:bldP spid="49" grpId="0" build="p"/>
      <p:bldP spid="50" grpId="0" build="p"/>
      <p:bldP spid="51" grpId="0" build="p"/>
      <p:bldP spid="52" grpId="0" build="p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0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حصة 1</a:t>
            </a:r>
            <a:endParaRPr lang="fr-FR" sz="23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4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أنشطة </a:t>
            </a:r>
            <a:r>
              <a:rPr lang="ar-MA" sz="4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ترييض</a:t>
            </a:r>
            <a:r>
              <a:rPr lang="ar-MA" sz="4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الوضعيات </a:t>
            </a:r>
            <a:r>
              <a:rPr lang="ar-MA" sz="4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و</a:t>
            </a:r>
            <a:r>
              <a:rPr lang="ar-MA" sz="4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بناء المفاهيم</a:t>
            </a:r>
            <a:endParaRPr kumimoji="0" lang="fr-FR" sz="48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1714488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4286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ar-MA" sz="3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endParaRPr kumimoji="0" lang="fr-FR" sz="344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4143380"/>
            <a:ext cx="9144000" cy="271462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خمسون</a:t>
            </a:r>
            <a:endParaRPr kumimoji="0" lang="fr-FR" sz="166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1714488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4286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ar-MA" sz="3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</a:t>
            </a:r>
            <a:endParaRPr kumimoji="0" lang="fr-FR" sz="344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4143380"/>
            <a:ext cx="9144000" cy="271462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1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اِثنان </a:t>
            </a:r>
            <a:r>
              <a:rPr kumimoji="0" lang="ar-MA" sz="13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و</a:t>
            </a:r>
            <a:r>
              <a:rPr kumimoji="0" lang="ar-MA" sz="1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خمسون</a:t>
            </a:r>
            <a:endParaRPr kumimoji="0" lang="fr-FR" sz="138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1714488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4286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ar-MA" sz="3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62</a:t>
            </a:r>
            <a:endParaRPr kumimoji="0" lang="fr-FR" sz="344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4143380"/>
            <a:ext cx="9144000" cy="271462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1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اِثنان </a:t>
            </a:r>
            <a:r>
              <a:rPr kumimoji="0" lang="ar-MA" sz="13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و</a:t>
            </a:r>
            <a:r>
              <a:rPr kumimoji="0" lang="ar-MA" sz="1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ستون</a:t>
            </a:r>
            <a:endParaRPr kumimoji="0" lang="fr-FR" sz="138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573</Words>
  <Application>Microsoft Office PowerPoint</Application>
  <PresentationFormat>Affichage à l'écran (4:3)</PresentationFormat>
  <Paragraphs>182</Paragraphs>
  <Slides>45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46" baseType="lpstr">
      <vt:lpstr>Thème Office</vt:lpstr>
      <vt:lpstr>    </vt:lpstr>
      <vt:lpstr>أقرأ الأعداد بالأرقام  من 40 إلى 50  تصاعديا</vt:lpstr>
      <vt:lpstr>Diapositive 3</vt:lpstr>
      <vt:lpstr>أقرأ الأعداد بالأرقام  من 50 إلى 40  تنازليا</vt:lpstr>
      <vt:lpstr>Diapositive 5</vt:lpstr>
      <vt:lpstr>حصة 1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النشاط 1: يقوم الأطفال على التوالي ببعض الحركات مثلا: يصفق، يفتح الباب، ثم يكتب السنة على السبورة.</vt:lpstr>
      <vt:lpstr>إذا قام أحدهم بتلك الحركات في ترتيب مغاير يطلب منهم التعبير عن ملاحظاتهم.</vt:lpstr>
      <vt:lpstr>يتم التركيز على تلك التعابير المرتبطة بترتيب الحركات. و يتم مساعدة المتعلمين على توظيف الكلمات : قبل، بعد، .  </vt:lpstr>
      <vt:lpstr>مثلا المتعلم الأول فتح الباب بعد أن صفق ،  الثاني فتح الباب قبل أن يصفق.  </vt:lpstr>
      <vt:lpstr>ترتيب تسلسل حركات باستعمال الرموز.  </vt:lpstr>
      <vt:lpstr>ترتيب تسلسل حركات باستعمال الرموز.  </vt:lpstr>
      <vt:lpstr>يقوم تلميذ ببعض الحركات مثلا : يضع يده فوق رأسه، يكتب العدد 5 ، يضع كراسته على المكتب، ثم يفتح الباب .  </vt:lpstr>
      <vt:lpstr>يقوم تلميذ آخر بالترميز لتسلسل الأحداث بوضع علامات في ترتيب فضائي معين مثلا:  </vt:lpstr>
      <vt:lpstr>     - كتابة العدد 5 على السبورة.      - وضع الكراسة فوق المكتب.      - فتح الباب.      - وضع اليد فوق الرأس. </vt:lpstr>
      <vt:lpstr>     - كتابة العدد 5 على السبورة.      - وضع الكراسة فوق المكتب.      - فتح الباب.      - وضع اليد فوق الرأس. </vt:lpstr>
      <vt:lpstr>حصة 2</vt:lpstr>
      <vt:lpstr>ترتيب وقائع متسلسلة و ربطها بالفترات اليومية المتداولة. </vt:lpstr>
      <vt:lpstr>يعبر التلاميذ عن الأنشطة التي يقومون بها خلال يوم محدد ليتوصلوا إلى ترتيب الأنشطة المشتركة. </vt:lpstr>
      <vt:lpstr>مثلا: الاستيقاظ من النوم و تناول وجبة الفطور، و التوجه إلى المدرسة. يوظفون في التعبير عبارات مثل: قبل ، بعد </vt:lpstr>
      <vt:lpstr>يربطون بين هذه الأنشطة و فترات اليوم:  صباح، زوال، مساء.  </vt:lpstr>
      <vt:lpstr>حصة 3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حصة 4</vt:lpstr>
      <vt:lpstr>Diapositive 42</vt:lpstr>
      <vt:lpstr>Diapositive 43</vt:lpstr>
      <vt:lpstr>Diapositive 44</vt:lpstr>
      <vt:lpstr>Diapositive 45</vt:lpstr>
    </vt:vector>
  </TitlesOfParts>
  <Company>Unicornis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Unicornis</dc:creator>
  <cp:lastModifiedBy>Unicornis</cp:lastModifiedBy>
  <cp:revision>34</cp:revision>
  <dcterms:created xsi:type="dcterms:W3CDTF">2010-10-10T15:48:12Z</dcterms:created>
  <dcterms:modified xsi:type="dcterms:W3CDTF">2010-10-10T23:16:16Z</dcterms:modified>
</cp:coreProperties>
</file>