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08" r:id="rId52"/>
    <p:sldId id="312" r:id="rId53"/>
    <p:sldId id="313" r:id="rId54"/>
    <p:sldId id="311" r:id="rId55"/>
    <p:sldId id="315" r:id="rId56"/>
    <p:sldId id="316" r:id="rId57"/>
    <p:sldId id="317" r:id="rId58"/>
    <p:sldId id="318" r:id="rId59"/>
    <p:sldId id="320" r:id="rId60"/>
    <p:sldId id="314" r:id="rId61"/>
    <p:sldId id="321" r:id="rId62"/>
    <p:sldId id="322" r:id="rId63"/>
    <p:sldId id="323" r:id="rId64"/>
    <p:sldId id="324" r:id="rId65"/>
    <p:sldId id="319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6E3A-5376-406D-B10A-E551F7CB77EA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CBFD1-6DDC-43CB-8485-5F5965D097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EDADE-EEAB-41F3-8F8F-DDCD9576E0CE}" type="datetimeFigureOut">
              <a:rPr lang="fr-FR" smtClean="0"/>
              <a:pPr/>
              <a:t>22/10/2010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FC46-7A2E-4317-A667-0C830B84FA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يربط المتعلمون بين الفرق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الفرق.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يحسبون الفارق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الفرق باستعمال تقنيات خاصة.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008 أتعرف الطرح 2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أنشطة </a:t>
            </a:r>
            <a:r>
              <a:rPr lang="ar-MA" sz="9600" b="1" dirty="0" err="1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ترييض</a:t>
            </a:r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الوضعيات </a:t>
            </a:r>
            <a:r>
              <a:rPr lang="ar-MA" sz="9600" b="1" dirty="0" err="1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بناء المفاهيم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أنشطة </a:t>
            </a:r>
            <a:r>
              <a:rPr lang="ar-MA" sz="9600" b="1" dirty="0" err="1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ترييض</a:t>
            </a:r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الوضعيات </a:t>
            </a:r>
            <a:r>
              <a:rPr lang="ar-MA" sz="9600" b="1" dirty="0" err="1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بناء المفاهيم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0327" t="7657" r="5749" b="3079"/>
          <a:stretch>
            <a:fillRect/>
          </a:stretch>
        </p:blipFill>
        <p:spPr>
          <a:xfrm rot="5400000">
            <a:off x="2071670" y="-1143000"/>
            <a:ext cx="500066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يستحسن إلصاقها على ورق مقوى قبل تقطيعها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يجلس الأطفال حول الطاولة كما يلي:</a:t>
            </a:r>
            <a: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428860" y="2857496"/>
            <a:ext cx="4214842" cy="1785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الطاولة</a:t>
            </a:r>
            <a:endParaRPr lang="fr-FR" sz="8800" dirty="0"/>
          </a:p>
        </p:txBody>
      </p:sp>
      <p:sp>
        <p:nvSpPr>
          <p:cNvPr id="6" name="Ellipse 5"/>
          <p:cNvSpPr/>
          <p:nvPr/>
        </p:nvSpPr>
        <p:spPr>
          <a:xfrm>
            <a:off x="571472" y="2357430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2</a:t>
            </a:r>
            <a:endParaRPr lang="fr-FR" sz="4000" dirty="0"/>
          </a:p>
        </p:txBody>
      </p:sp>
      <p:sp>
        <p:nvSpPr>
          <p:cNvPr id="7" name="Ellipse 6"/>
          <p:cNvSpPr/>
          <p:nvPr/>
        </p:nvSpPr>
        <p:spPr>
          <a:xfrm>
            <a:off x="5715008" y="2428868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1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714348" y="4071942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4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6072198" y="4071942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3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 algn="r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يختار الطفل 1 شريطا من لوازم الطفل3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يضعه أمام هذه الأخيرة.</a:t>
            </a:r>
            <a:b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يختار الطفل 2: شريطا من لوازم الطفل 4 مخالف للشريط الأول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يضعه أمام الطفل 4 </a:t>
            </a:r>
            <a: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يضعه أمام الطفل 3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 </a:t>
            </a:r>
            <a:r>
              <a:rPr lang="fr-FR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428860" y="2857496"/>
            <a:ext cx="4214842" cy="1785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الطاولة</a:t>
            </a:r>
            <a:endParaRPr lang="fr-FR" sz="8800" dirty="0"/>
          </a:p>
        </p:txBody>
      </p:sp>
      <p:sp>
        <p:nvSpPr>
          <p:cNvPr id="6" name="Ellipse 5"/>
          <p:cNvSpPr/>
          <p:nvPr/>
        </p:nvSpPr>
        <p:spPr>
          <a:xfrm>
            <a:off x="571472" y="2357430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2</a:t>
            </a:r>
            <a:endParaRPr lang="fr-FR" sz="4000" dirty="0"/>
          </a:p>
        </p:txBody>
      </p:sp>
      <p:sp>
        <p:nvSpPr>
          <p:cNvPr id="7" name="Ellipse 6"/>
          <p:cNvSpPr/>
          <p:nvPr/>
        </p:nvSpPr>
        <p:spPr>
          <a:xfrm>
            <a:off x="5715008" y="2357430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1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714348" y="4071942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4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6072198" y="4071942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3</a:t>
            </a:r>
            <a:endParaRPr lang="fr-FR" sz="4000" dirty="0"/>
          </a:p>
        </p:txBody>
      </p:sp>
      <p:sp>
        <p:nvSpPr>
          <p:cNvPr id="10" name="Rectangle 9"/>
          <p:cNvSpPr/>
          <p:nvPr/>
        </p:nvSpPr>
        <p:spPr>
          <a:xfrm>
            <a:off x="5857884" y="4929198"/>
            <a:ext cx="207170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285852" y="4857760"/>
            <a:ext cx="107157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14815E-6 C -0.00069 0.00788 -0.00121 0.01598 -0.01354 -0.00416 C -0.02587 -0.0243 -0.06632 -0.08333 -0.07413 -0.12129 C -0.08194 -0.15925 -0.07674 -0.20787 -0.06059 -0.2324 C -0.04444 -0.25694 0.00886 -0.26273 0.02274 -0.26874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0521 0.00764 0.01059 0.01528 -0.00608 -0.01204 C -0.02275 -0.03935 -0.08889 -0.1257 -0.1 -0.16343 C -0.11111 -0.20116 -0.08316 -0.21991 -0.07275 -0.2382 C -0.06233 -0.25648 -0.05018 -0.26458 -0.03785 -0.27269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 algn="r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يقارن المتعلمون 3و 4 الشريطين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يجب على من له أقصر شريط أن يختار شريطا ثالثا ،إذا وضعه جنب شريطه فإنه يحصل على شريط له قياس طول شريط رفيقه مثلا. </a:t>
            </a:r>
            <a: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يقارنون  الأشرطة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يضيفون شريط ثالث</a:t>
            </a:r>
            <a: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428860" y="2857496"/>
            <a:ext cx="4214842" cy="1785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dirty="0" smtClean="0"/>
              <a:t>الطاولة</a:t>
            </a:r>
            <a:endParaRPr lang="fr-FR" sz="8800" dirty="0"/>
          </a:p>
        </p:txBody>
      </p:sp>
      <p:sp>
        <p:nvSpPr>
          <p:cNvPr id="6" name="Ellipse 5"/>
          <p:cNvSpPr/>
          <p:nvPr/>
        </p:nvSpPr>
        <p:spPr>
          <a:xfrm>
            <a:off x="571472" y="2357430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2</a:t>
            </a:r>
            <a:endParaRPr lang="fr-FR" sz="4000" dirty="0"/>
          </a:p>
        </p:txBody>
      </p:sp>
      <p:sp>
        <p:nvSpPr>
          <p:cNvPr id="7" name="Ellipse 6"/>
          <p:cNvSpPr/>
          <p:nvPr/>
        </p:nvSpPr>
        <p:spPr>
          <a:xfrm>
            <a:off x="5715008" y="2357430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1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714348" y="4071942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4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6072198" y="4071942"/>
            <a:ext cx="2286016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dirty="0" smtClean="0"/>
              <a:t>الطفل 3</a:t>
            </a:r>
            <a:endParaRPr lang="fr-FR" sz="4000" dirty="0"/>
          </a:p>
        </p:txBody>
      </p:sp>
      <p:sp>
        <p:nvSpPr>
          <p:cNvPr id="10" name="Rectangle 9"/>
          <p:cNvSpPr/>
          <p:nvPr/>
        </p:nvSpPr>
        <p:spPr>
          <a:xfrm>
            <a:off x="5857884" y="4929198"/>
            <a:ext cx="207170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285852" y="4857760"/>
            <a:ext cx="107157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500298" y="4857760"/>
            <a:ext cx="1000132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14815E-6 C 0.00417 0.00926 0.00833 0.01852 -0.01372 -0.01018 C -0.03576 -0.03888 -0.10052 -0.13171 -0.13177 -0.17175 C -0.16302 -0.2118 -0.18229 -0.23124 -0.20156 -0.2504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18038 -0.04815 0.36129 -0.09607 0.42952 -0.12523 C 0.49775 -0.1544 0.45278 -0.16505 0.40816 -0.175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2987 -0.05949 0.0599 -0.11898 0.08716 -0.14953 C 0.11424 -0.18009 0.13907 -0.18194 0.16407 -0.18379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يعبر الأطفال عن النتيجة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يتأكدون من صحتها</a:t>
            </a:r>
            <a: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214950"/>
            <a:ext cx="9144000" cy="16430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الانجاز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4179091" y="-1035875"/>
            <a:ext cx="928694" cy="8572560"/>
          </a:xfrm>
          <a:prstGeom prst="rect">
            <a:avLst/>
          </a:prstGeom>
        </p:spPr>
      </p:pic>
      <p:pic>
        <p:nvPicPr>
          <p:cNvPr id="14" name="Image 13" descr="ق2 فضاء الرياضيات 123.JPG"/>
          <p:cNvPicPr>
            <a:picLocks noChangeAspect="1"/>
          </p:cNvPicPr>
          <p:nvPr/>
        </p:nvPicPr>
        <p:blipFill>
          <a:blip r:embed="rId2"/>
          <a:srcRect l="46294" t="71118" r="47711" b="5171"/>
          <a:stretch>
            <a:fillRect/>
          </a:stretch>
        </p:blipFill>
        <p:spPr>
          <a:xfrm rot="5400000">
            <a:off x="2536017" y="1464455"/>
            <a:ext cx="857256" cy="5500726"/>
          </a:xfrm>
          <a:prstGeom prst="rect">
            <a:avLst/>
          </a:prstGeom>
        </p:spPr>
      </p:pic>
      <p:pic>
        <p:nvPicPr>
          <p:cNvPr id="15" name="Image 14" descr="ق2 فضاء الرياضيات 123.JPG"/>
          <p:cNvPicPr>
            <a:picLocks noChangeAspect="1"/>
          </p:cNvPicPr>
          <p:nvPr/>
        </p:nvPicPr>
        <p:blipFill>
          <a:blip r:embed="rId2"/>
          <a:srcRect l="79772" t="27881" r="14141" b="57391"/>
          <a:stretch>
            <a:fillRect/>
          </a:stretch>
        </p:blipFill>
        <p:spPr>
          <a:xfrm rot="5400000">
            <a:off x="6786578" y="2500306"/>
            <a:ext cx="857256" cy="34290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43768" y="5286388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10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Égal 16"/>
          <p:cNvSpPr/>
          <p:nvPr/>
        </p:nvSpPr>
        <p:spPr>
          <a:xfrm>
            <a:off x="5429256" y="5786454"/>
            <a:ext cx="1428760" cy="714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6182" y="5357826"/>
            <a:ext cx="1643074" cy="1357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6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2214546" y="5643578"/>
            <a:ext cx="1571636" cy="9286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00034" y="5357826"/>
            <a:ext cx="1643074" cy="13572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حساب الفرق باستعمال أشرطة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الكويزنر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6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أنشطة </a:t>
            </a:r>
            <a:r>
              <a:rPr lang="ar-MA" sz="9600" b="1" dirty="0" err="1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ترييض</a:t>
            </a:r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الوضعيات </a:t>
            </a:r>
            <a:r>
              <a:rPr lang="ar-MA" sz="9600" b="1" dirty="0" err="1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بناء المفاهيم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 الضرورية: أشرطة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كويزنر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بكراسة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الطفل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0327" t="7657" r="5749" b="3079"/>
          <a:stretch>
            <a:fillRect/>
          </a:stretch>
        </p:blipFill>
        <p:spPr>
          <a:xfrm rot="5400000">
            <a:off x="2071670" y="-1143000"/>
            <a:ext cx="500066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يقترح الأستاذ إيجاد الفرق بين عددين باستعمال الأشرطة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مثلا: 42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17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6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مثلا: 42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17</a:t>
            </a:r>
            <a: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r-FR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625985"/>
            <a:ext cx="533996" cy="4929190"/>
          </a:xfrm>
          <a:prstGeom prst="rect">
            <a:avLst/>
          </a:prstGeom>
        </p:spPr>
      </p:pic>
      <p:pic>
        <p:nvPicPr>
          <p:cNvPr id="9" name="Image 8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88395"/>
            <a:ext cx="533996" cy="4929190"/>
          </a:xfrm>
          <a:prstGeom prst="rect">
            <a:avLst/>
          </a:prstGeom>
        </p:spPr>
      </p:pic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02775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1517155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86578" y="1571612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4" name="Image 13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731601"/>
            <a:ext cx="533996" cy="4929190"/>
          </a:xfrm>
          <a:prstGeom prst="rect">
            <a:avLst/>
          </a:prstGeom>
        </p:spPr>
      </p:pic>
      <p:pic>
        <p:nvPicPr>
          <p:cNvPr id="15" name="Image 14" descr="ق2 فضاء الرياضيات 123.JPG"/>
          <p:cNvPicPr>
            <a:picLocks noChangeAspect="1"/>
          </p:cNvPicPr>
          <p:nvPr/>
        </p:nvPicPr>
        <p:blipFill>
          <a:blip r:embed="rId2"/>
          <a:srcRect l="45095" t="41828" r="46512" b="30974"/>
          <a:stretch>
            <a:fillRect/>
          </a:stretch>
        </p:blipFill>
        <p:spPr>
          <a:xfrm rot="5400000">
            <a:off x="1714480" y="4143380"/>
            <a:ext cx="571504" cy="3571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16" y="500063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1126051"/>
            <a:ext cx="533996" cy="4929190"/>
          </a:xfrm>
          <a:prstGeom prst="rect">
            <a:avLst/>
          </a:prstGeom>
        </p:spPr>
      </p:pic>
      <p:pic>
        <p:nvPicPr>
          <p:cNvPr id="9" name="Image 8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445602"/>
            <a:ext cx="533996" cy="4929190"/>
          </a:xfrm>
          <a:prstGeom prst="rect">
            <a:avLst/>
          </a:prstGeom>
        </p:spPr>
      </p:pic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31271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74213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86578" y="1571612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4" name="Image 13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1945783"/>
            <a:ext cx="533996" cy="4929190"/>
          </a:xfrm>
          <a:prstGeom prst="rect">
            <a:avLst/>
          </a:prstGeom>
        </p:spPr>
      </p:pic>
      <p:pic>
        <p:nvPicPr>
          <p:cNvPr id="15" name="Image 14" descr="ق2 فضاء الرياضيات 123.JPG"/>
          <p:cNvPicPr>
            <a:picLocks noChangeAspect="1"/>
          </p:cNvPicPr>
          <p:nvPr/>
        </p:nvPicPr>
        <p:blipFill>
          <a:blip r:embed="rId2"/>
          <a:srcRect l="45095" t="41828" r="46512" b="30974"/>
          <a:stretch>
            <a:fillRect/>
          </a:stretch>
        </p:blipFill>
        <p:spPr>
          <a:xfrm rot="5400000">
            <a:off x="1714480" y="3357562"/>
            <a:ext cx="571504" cy="3571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16" y="500063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الإكمال</a:t>
            </a:r>
            <a:endParaRPr kumimoji="0" lang="fr-FR" sz="6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Égal 18"/>
          <p:cNvSpPr/>
          <p:nvPr/>
        </p:nvSpPr>
        <p:spPr>
          <a:xfrm>
            <a:off x="2357422" y="5643578"/>
            <a:ext cx="1428760" cy="857232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6072198" y="5500702"/>
            <a:ext cx="1143008" cy="92869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143768" y="5357850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؟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5503 0.04375 -0.10954 0.08773 -0.17395 0.17384 C -0.23836 0.25995 -0.30191 0.45347 -0.38593 0.51736 C -0.46996 0.58148 -0.5743 0.56944 -0.67847 0.55764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7587 0.03727 -0.15157 0.07454 -0.20278 0.08495 C -0.25417 0.09537 -0.28143 0.07893 -0.30834 0.06273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1126051"/>
            <a:ext cx="533996" cy="4929190"/>
          </a:xfrm>
          <a:prstGeom prst="rect">
            <a:avLst/>
          </a:prstGeom>
        </p:spPr>
      </p:pic>
      <p:pic>
        <p:nvPicPr>
          <p:cNvPr id="9" name="Image 8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445602"/>
            <a:ext cx="533996" cy="4929190"/>
          </a:xfrm>
          <a:prstGeom prst="rect">
            <a:avLst/>
          </a:prstGeom>
        </p:spPr>
      </p:pic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31271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74213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1472" y="5429264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5" name="Image 14" descr="ق2 فضاء الرياضيات 123.JPG"/>
          <p:cNvPicPr>
            <a:picLocks noChangeAspect="1"/>
          </p:cNvPicPr>
          <p:nvPr/>
        </p:nvPicPr>
        <p:blipFill>
          <a:blip r:embed="rId2"/>
          <a:srcRect l="45095" t="41828" r="46512" b="30974"/>
          <a:stretch>
            <a:fillRect/>
          </a:stretch>
        </p:blipFill>
        <p:spPr>
          <a:xfrm rot="5400000">
            <a:off x="1714480" y="3357562"/>
            <a:ext cx="571504" cy="3571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00496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الإكمال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Égal 18"/>
          <p:cNvSpPr/>
          <p:nvPr/>
        </p:nvSpPr>
        <p:spPr>
          <a:xfrm>
            <a:off x="2357422" y="5643578"/>
            <a:ext cx="1428760" cy="857232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6072198" y="5500702"/>
            <a:ext cx="1143008" cy="92869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143768" y="5357850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؟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8" name="Image 17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544" b="79002"/>
          <a:stretch>
            <a:fillRect/>
          </a:stretch>
        </p:blipFill>
        <p:spPr>
          <a:xfrm rot="5400000">
            <a:off x="4143356" y="1285876"/>
            <a:ext cx="500066" cy="1500166"/>
          </a:xfrm>
          <a:prstGeom prst="rect">
            <a:avLst/>
          </a:prstGeom>
        </p:spPr>
      </p:pic>
      <p:pic>
        <p:nvPicPr>
          <p:cNvPr id="14" name="Image 13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1945783"/>
            <a:ext cx="533996" cy="492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0347 C 0.08542 -0.12385 0.10955 -0.25093 0.09775 -0.32593 C 0.08594 -0.40093 0.03803 -0.42408 -0.00972 -0.447 " pathEditMode="relative" ptsTypes="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00046 C 0.10851 -0.11366 0.1375 -0.22662 0.12361 -0.30162 C 0.10972 -0.37662 0.05295 -0.41389 -0.00365 -0.45093 " pathEditMode="relative" ptsTypes="a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31271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74213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1472" y="5429264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0496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الإكمال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Égal 18"/>
          <p:cNvSpPr/>
          <p:nvPr/>
        </p:nvSpPr>
        <p:spPr>
          <a:xfrm>
            <a:off x="2357422" y="5643578"/>
            <a:ext cx="1428760" cy="857232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6072198" y="5500702"/>
            <a:ext cx="1143008" cy="92869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143768" y="5357850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؟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8" name="Image 17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544" b="79002"/>
          <a:stretch>
            <a:fillRect/>
          </a:stretch>
        </p:blipFill>
        <p:spPr>
          <a:xfrm rot="5400000">
            <a:off x="4143356" y="1285876"/>
            <a:ext cx="500066" cy="150016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143768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10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3768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20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3768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25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1126051"/>
            <a:ext cx="533996" cy="4929190"/>
          </a:xfrm>
          <a:prstGeom prst="rect">
            <a:avLst/>
          </a:prstGeom>
        </p:spPr>
      </p:pic>
      <p:pic>
        <p:nvPicPr>
          <p:cNvPr id="9" name="Image 8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445602"/>
            <a:ext cx="533996" cy="4929190"/>
          </a:xfrm>
          <a:prstGeom prst="rect">
            <a:avLst/>
          </a:prstGeom>
        </p:spPr>
      </p:pic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31271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74213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86578" y="1571612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4" name="Image 13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1945783"/>
            <a:ext cx="533996" cy="4929190"/>
          </a:xfrm>
          <a:prstGeom prst="rect">
            <a:avLst/>
          </a:prstGeom>
        </p:spPr>
      </p:pic>
      <p:pic>
        <p:nvPicPr>
          <p:cNvPr id="15" name="Image 14" descr="ق2 فضاء الرياضيات 123.JPG"/>
          <p:cNvPicPr>
            <a:picLocks noChangeAspect="1"/>
          </p:cNvPicPr>
          <p:nvPr/>
        </p:nvPicPr>
        <p:blipFill>
          <a:blip r:embed="rId2"/>
          <a:srcRect l="45095" t="41828" r="46512" b="30974"/>
          <a:stretch>
            <a:fillRect/>
          </a:stretch>
        </p:blipFill>
        <p:spPr>
          <a:xfrm rot="5400000">
            <a:off x="1714480" y="3357562"/>
            <a:ext cx="571504" cy="3571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16" y="500063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الطرح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6644" y="5357850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؟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8" name="Moins 17"/>
          <p:cNvSpPr/>
          <p:nvPr/>
        </p:nvSpPr>
        <p:spPr>
          <a:xfrm>
            <a:off x="2500298" y="5286388"/>
            <a:ext cx="1500198" cy="135732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gal 21"/>
          <p:cNvSpPr/>
          <p:nvPr/>
        </p:nvSpPr>
        <p:spPr>
          <a:xfrm>
            <a:off x="5572132" y="5500702"/>
            <a:ext cx="1714512" cy="107157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5503 0.04375 -0.10954 0.08773 -0.17395 0.17384 C -0.23836 0.25995 -0.30191 0.45347 -0.38593 0.51736 C -0.46996 0.58148 -0.5743 0.56944 -0.67847 0.55764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7587 0.03727 -0.15157 0.07454 -0.20278 0.08495 C -0.25417 0.09537 -0.28143 0.07893 -0.30834 0.06273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1" grpId="0" animBg="1"/>
      <p:bldP spid="18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 4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11879" y="-1126051"/>
            <a:ext cx="533996" cy="4929190"/>
          </a:xfrm>
          <a:prstGeom prst="rect">
            <a:avLst/>
          </a:prstGeom>
        </p:spPr>
      </p:pic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31271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74213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5786" y="5429288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14" name="Image 13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1945783"/>
            <a:ext cx="533996" cy="4929190"/>
          </a:xfrm>
          <a:prstGeom prst="rect">
            <a:avLst/>
          </a:prstGeom>
        </p:spPr>
      </p:pic>
      <p:pic>
        <p:nvPicPr>
          <p:cNvPr id="15" name="Image 14" descr="ق2 فضاء الرياضيات 123.JPG"/>
          <p:cNvPicPr>
            <a:picLocks noChangeAspect="1"/>
          </p:cNvPicPr>
          <p:nvPr/>
        </p:nvPicPr>
        <p:blipFill>
          <a:blip r:embed="rId2"/>
          <a:srcRect l="45095" t="41828" r="46512" b="30974"/>
          <a:stretch>
            <a:fillRect/>
          </a:stretch>
        </p:blipFill>
        <p:spPr>
          <a:xfrm rot="5400000">
            <a:off x="1714480" y="3357562"/>
            <a:ext cx="571504" cy="3571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00496" y="5429288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الطرح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6644" y="5357850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؟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8" name="Moins 17"/>
          <p:cNvSpPr/>
          <p:nvPr/>
        </p:nvSpPr>
        <p:spPr>
          <a:xfrm>
            <a:off x="2500298" y="5286388"/>
            <a:ext cx="1500198" cy="135732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gal 21"/>
          <p:cNvSpPr/>
          <p:nvPr/>
        </p:nvSpPr>
        <p:spPr>
          <a:xfrm>
            <a:off x="5572132" y="5500702"/>
            <a:ext cx="1714512" cy="107157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9" name="Image 18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2748" b="64468"/>
          <a:stretch>
            <a:fillRect/>
          </a:stretch>
        </p:blipFill>
        <p:spPr>
          <a:xfrm rot="5400000">
            <a:off x="3117029" y="311939"/>
            <a:ext cx="633418" cy="3438516"/>
          </a:xfrm>
          <a:prstGeom prst="rect">
            <a:avLst/>
          </a:prstGeom>
        </p:spPr>
      </p:pic>
      <p:pic>
        <p:nvPicPr>
          <p:cNvPr id="20" name="Image 19" descr="ق2 فضاء الرياضيات 123.JPG"/>
          <p:cNvPicPr>
            <a:picLocks noChangeAspect="1"/>
          </p:cNvPicPr>
          <p:nvPr/>
        </p:nvPicPr>
        <p:blipFill>
          <a:blip r:embed="rId2"/>
          <a:srcRect l="18719" t="35461" r="72619" b="53290"/>
          <a:stretch>
            <a:fillRect/>
          </a:stretch>
        </p:blipFill>
        <p:spPr>
          <a:xfrm rot="5400000">
            <a:off x="642910" y="1285860"/>
            <a:ext cx="64294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age 9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231271"/>
            <a:ext cx="533996" cy="4929190"/>
          </a:xfrm>
          <a:prstGeom prst="rect">
            <a:avLst/>
          </a:prstGeom>
        </p:spPr>
      </p:pic>
      <p:pic>
        <p:nvPicPr>
          <p:cNvPr id="11" name="Image 10" descr="ق2 فضاء الرياضيات 123.JPG"/>
          <p:cNvPicPr>
            <a:picLocks noChangeAspect="1"/>
          </p:cNvPicPr>
          <p:nvPr/>
        </p:nvPicPr>
        <p:blipFill>
          <a:blip r:embed="rId2"/>
          <a:srcRect l="18719" t="9749" r="74087" b="53290"/>
          <a:stretch>
            <a:fillRect/>
          </a:stretch>
        </p:blipFill>
        <p:spPr>
          <a:xfrm rot="5400000">
            <a:off x="2483317" y="874213"/>
            <a:ext cx="533996" cy="4929190"/>
          </a:xfrm>
          <a:prstGeom prst="rect">
            <a:avLst/>
          </a:prstGeom>
        </p:spPr>
      </p:pic>
      <p:pic>
        <p:nvPicPr>
          <p:cNvPr id="12" name="Image 11" descr="ق2 فضاء الرياضيات 123.JPG"/>
          <p:cNvPicPr>
            <a:picLocks noChangeAspect="1"/>
          </p:cNvPicPr>
          <p:nvPr/>
        </p:nvPicPr>
        <p:blipFill>
          <a:blip r:embed="rId2"/>
          <a:srcRect l="17520" t="85763" r="75286" b="5171"/>
          <a:stretch>
            <a:fillRect/>
          </a:stretch>
        </p:blipFill>
        <p:spPr>
          <a:xfrm rot="5400000">
            <a:off x="5578085" y="1351345"/>
            <a:ext cx="500066" cy="1083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5786" y="5429288"/>
            <a:ext cx="1643074" cy="135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42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0496" y="5429288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17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الطرح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6644" y="5357850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؟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8" name="Moins 17"/>
          <p:cNvSpPr/>
          <p:nvPr/>
        </p:nvSpPr>
        <p:spPr>
          <a:xfrm>
            <a:off x="2500298" y="5286388"/>
            <a:ext cx="1500198" cy="135732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gal 21"/>
          <p:cNvSpPr/>
          <p:nvPr/>
        </p:nvSpPr>
        <p:spPr>
          <a:xfrm>
            <a:off x="5572132" y="5500702"/>
            <a:ext cx="1714512" cy="107157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Image 19" descr="ق2 فضاء الرياضيات 123.JPG"/>
          <p:cNvPicPr>
            <a:picLocks noChangeAspect="1"/>
          </p:cNvPicPr>
          <p:nvPr/>
        </p:nvPicPr>
        <p:blipFill>
          <a:blip r:embed="rId2"/>
          <a:srcRect l="18719" t="35461" r="72619" b="53290"/>
          <a:stretch>
            <a:fillRect/>
          </a:stretch>
        </p:blipFill>
        <p:spPr>
          <a:xfrm rot="5400000">
            <a:off x="642910" y="1285860"/>
            <a:ext cx="642942" cy="1500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86644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10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6644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20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6644" y="5357826"/>
            <a:ext cx="1643074" cy="1357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Tahoma" pitchFamily="34" charset="0"/>
              </a:rPr>
              <a:t>25</a:t>
            </a:r>
            <a:endParaRPr lang="fr-FR" sz="88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أملأ الجدول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2"/>
          <a:srcRect l="6755" t="14988" r="5478" b="67649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72230" y="4929174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57752" y="4857760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3429000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900" y="4857760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14546" y="2071678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85984" y="4857760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00100" y="1857364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100" y="3143248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1570" y="4786322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285784" y="4643446"/>
            <a:ext cx="185735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2"/>
          <a:srcRect l="4649" t="33188" r="2379" b="336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85720" y="285728"/>
            <a:ext cx="857256" cy="23574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00232" y="357166"/>
            <a:ext cx="4214842" cy="22145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14546" y="2143116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642974" y="2071678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دراهم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2"/>
          <a:srcRect l="4649" t="33188" r="2379" b="336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85720" y="1571612"/>
            <a:ext cx="5929354" cy="10001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14546" y="2143116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642974" y="2071678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دراهم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071934" y="1571612"/>
            <a:ext cx="2143140" cy="100013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357554" y="292893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14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85720" y="571480"/>
            <a:ext cx="5929354" cy="100013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071934" y="571480"/>
            <a:ext cx="2143140" cy="100013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357554" y="385762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18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5752" y="2928934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282" y="3857628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E59D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25B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1" grpId="1"/>
      <p:bldP spid="12" grpId="0" animBg="1"/>
      <p:bldP spid="13" grpId="0" animBg="1"/>
      <p:bldP spid="14" grpId="0"/>
      <p:bldP spid="14" grpId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2"/>
          <a:srcRect l="4649" t="33188" r="2379" b="336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000232" y="571480"/>
            <a:ext cx="4214842" cy="10001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14546" y="2143116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642974" y="2071678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دراهم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357298"/>
            <a:ext cx="857256" cy="114300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357554" y="292893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14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000232" y="1571612"/>
            <a:ext cx="4286280" cy="100013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85720" y="357166"/>
            <a:ext cx="857256" cy="100013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357554" y="385762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18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5752" y="2928934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282" y="3857628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43108" y="5000636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714412" y="4929198"/>
            <a:ext cx="4071934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دراهم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6" grpId="0"/>
      <p:bldP spid="16" grpId="1"/>
      <p:bldP spid="18" grpId="0"/>
      <p:bldP spid="18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2"/>
          <a:srcRect l="3099" t="66376" r="5478" b="130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2"/>
          <a:srcRect l="20955" t="74919" r="15248" b="1367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3108" y="471488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442913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4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4577" t="1934" r="6921" b="625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4577" t="4151" r="6921" b="85132"/>
          <a:stretch>
            <a:fillRect/>
          </a:stretch>
        </p:blipFill>
        <p:spPr>
          <a:xfrm>
            <a:off x="0" y="0"/>
            <a:ext cx="9144000" cy="41433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" y="3429000"/>
            <a:ext cx="9144000" cy="19288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المبلغ الذي يتوفر عليه محمد</a:t>
            </a:r>
            <a:endParaRPr lang="fr-FR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3429000"/>
            <a:ext cx="9144000" cy="19288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ثمن الكرة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929174"/>
            <a:ext cx="4071934" cy="19288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 درهما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2066" y="4929174"/>
            <a:ext cx="4071934" cy="19288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 دراهم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4577" t="4151" r="6921" b="85132"/>
          <a:stretch>
            <a:fillRect/>
          </a:stretch>
        </p:blipFill>
        <p:spPr>
          <a:xfrm>
            <a:off x="0" y="0"/>
            <a:ext cx="9144000" cy="4857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14612" y="4929198"/>
            <a:ext cx="4071934" cy="1928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&lt;</a:t>
            </a:r>
            <a:endParaRPr lang="fr-FR" sz="199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929174"/>
            <a:ext cx="3500430" cy="19288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 درهما</a:t>
            </a:r>
            <a:endParaRPr lang="fr-FR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86446" y="4929174"/>
            <a:ext cx="3357554" cy="19288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 دراهم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143248"/>
            <a:ext cx="9143999" cy="19288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لا يمكنه شراء الكرة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17714" t="13760" r="6921" b="74784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4929174"/>
            <a:ext cx="9144000" cy="19288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 دراهم: المبلغ الذي يملكه محمد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85786" y="428604"/>
            <a:ext cx="4214842" cy="1000132"/>
          </a:xfrm>
          <a:prstGeom prst="round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4929198"/>
            <a:ext cx="9144000" cy="1928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 درهما: ثمن الكرة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14348" y="428604"/>
            <a:ext cx="7643866" cy="1000132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0" animBg="1"/>
      <p:bldP spid="8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4577" t="1934" r="6921" b="625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143108" y="2143116"/>
            <a:ext cx="3429024" cy="1000132"/>
          </a:xfrm>
          <a:prstGeom prst="round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43107" y="2143116"/>
            <a:ext cx="6250825" cy="1000132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572132" y="2143116"/>
            <a:ext cx="2857520" cy="1000132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86050" y="492919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928794" y="3357562"/>
            <a:ext cx="4143404" cy="857256"/>
          </a:xfrm>
          <a:prstGeom prst="round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072198" y="3357562"/>
            <a:ext cx="2786082" cy="857256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572264" y="4857760"/>
            <a:ext cx="185738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43570" y="37861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488" y="37861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BDD8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BDD8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t="36267" b="12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2343" t="36267" r="3125" b="476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8016" y="171448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00760" y="171448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28926" y="3000372"/>
            <a:ext cx="428628" cy="100013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214546" y="3000372"/>
            <a:ext cx="428628" cy="100013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714744" y="3000372"/>
            <a:ext cx="428628" cy="10001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143900" y="3000372"/>
            <a:ext cx="428628" cy="10001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19531" t="51824" r="5468" b="154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15140" y="-4286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-4286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H="1">
            <a:off x="1571604" y="714356"/>
            <a:ext cx="642942" cy="100013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 flipH="1">
            <a:off x="571472" y="714356"/>
            <a:ext cx="642942" cy="100013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2143116"/>
            <a:ext cx="8572560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28662" y="2428868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3174" y="2428868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7686" y="2428868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3636" y="2428868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8860" y="3071810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3071810"/>
            <a:ext cx="100013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7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Parchemin horizontal 16"/>
          <p:cNvSpPr/>
          <p:nvPr/>
        </p:nvSpPr>
        <p:spPr>
          <a:xfrm>
            <a:off x="2928926" y="3429000"/>
            <a:ext cx="2786082" cy="121444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chemeClr val="tx1"/>
                </a:solidFill>
              </a:rPr>
              <a:t>20-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14546" y="1428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14546" y="2142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14546" y="2142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14546" y="2142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786710" y="1428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8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1"/>
      <p:bldP spid="19" grpId="0"/>
      <p:bldP spid="20" grpId="0"/>
      <p:bldP spid="21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19531" t="51824" r="5468" b="1545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15140" y="192880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192880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 flipH="1">
            <a:off x="1571604" y="3000372"/>
            <a:ext cx="642942" cy="100013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0" y="4286232"/>
            <a:ext cx="8572560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1472" y="4643446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422" y="4643446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1934" y="4643446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6446" y="4643446"/>
            <a:ext cx="100013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7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Parchemin horizontal 16"/>
          <p:cNvSpPr/>
          <p:nvPr/>
        </p:nvSpPr>
        <p:spPr>
          <a:xfrm>
            <a:off x="2285984" y="5643554"/>
            <a:ext cx="2786082" cy="121444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chemeClr val="tx1"/>
                </a:solidFill>
              </a:rPr>
              <a:t>20-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85984" y="2142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786710" y="1428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32" y="242886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28926" y="185736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85984" y="2500306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85984" y="2500306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86710" y="235743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19531" t="51824" r="5468" b="1545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15140" y="192880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192880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85984" y="2142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786710" y="1428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32" y="242886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28926" y="185736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14546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14546" y="2464587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86710" y="235743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142852"/>
            <a:ext cx="8572560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1472" y="500066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422" y="500066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1934" y="500066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868" y="1000108"/>
            <a:ext cx="100013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8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Parchemin horizontal 16"/>
          <p:cNvSpPr/>
          <p:nvPr/>
        </p:nvSpPr>
        <p:spPr>
          <a:xfrm>
            <a:off x="2285984" y="1500174"/>
            <a:ext cx="2786082" cy="121444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chemeClr val="tx1"/>
                </a:solidFill>
              </a:rPr>
              <a:t>20-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86578" y="421481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42976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86446" y="414338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-71470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57488" y="421481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57884" y="500042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10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214546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214546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715272" y="471488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/>
      <p:bldP spid="35" grpId="0"/>
      <p:bldP spid="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rcRect l="19531" t="51824" r="5468" b="1545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15140" y="192880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3570" y="192880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85984" y="21429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786710" y="142852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32" y="242886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28926" y="185736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14546" y="2464587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786710" y="235743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86578" y="421481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42976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86446" y="414338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-71470" y="4857760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57488" y="4214818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285984" y="492917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715272" y="4714884"/>
            <a:ext cx="1500198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28</a:t>
            </a:r>
            <a:endParaRPr lang="fr-FR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848"/>
            <a:ext cx="4681728" cy="6242304"/>
          </a:xfrm>
          <a:prstGeom prst="rect">
            <a:avLst/>
          </a:prstGeom>
        </p:spPr>
      </p:pic>
      <p:pic>
        <p:nvPicPr>
          <p:cNvPr id="5" name="Image 4" descr="ق2 فضاء الرياضيات 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610290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746</Words>
  <Application>Microsoft Office PowerPoint</Application>
  <PresentationFormat>Affichage à l'écran (4:3)</PresentationFormat>
  <Paragraphs>349</Paragraphs>
  <Slides>65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    </vt:lpstr>
      <vt:lpstr>أقرأ الأعداد بالأرقام  من 50 إلى 60  تصاعديا</vt:lpstr>
      <vt:lpstr>Diapositive 3</vt:lpstr>
      <vt:lpstr>أقرأ الأعداد بالأرقام  من 60 إلى 50  تنازليا</vt:lpstr>
      <vt:lpstr>Diapositive 5</vt:lpstr>
      <vt:lpstr>أكتب العدد بالحروف</vt:lpstr>
      <vt:lpstr>Diapositive 7</vt:lpstr>
      <vt:lpstr>Diapositive 8</vt:lpstr>
      <vt:lpstr>Diapositive 9</vt:lpstr>
      <vt:lpstr>Diapositive 10</vt:lpstr>
      <vt:lpstr>Diapositive 11</vt:lpstr>
      <vt:lpstr>أكتب العدد بالأرقام</vt:lpstr>
      <vt:lpstr>Diapositive 13</vt:lpstr>
      <vt:lpstr>Diapositive 14</vt:lpstr>
      <vt:lpstr>Diapositive 15</vt:lpstr>
      <vt:lpstr>Diapositive 16</vt:lpstr>
      <vt:lpstr>Diapositive 17</vt:lpstr>
      <vt:lpstr>أجد عدد محصور بين عددين</vt:lpstr>
      <vt:lpstr>Diapositive 19</vt:lpstr>
      <vt:lpstr>Diapositive 20</vt:lpstr>
      <vt:lpstr>Diapositive 21</vt:lpstr>
      <vt:lpstr>Diapositive 22</vt:lpstr>
      <vt:lpstr>Diapositive 23</vt:lpstr>
      <vt:lpstr>حصة 1</vt:lpstr>
      <vt:lpstr>أنشطة ترييض الوضعيات و بناء المفاهيم </vt:lpstr>
      <vt:lpstr>أنشطة ترييض الوضعيات و بناء المفاهيم </vt:lpstr>
      <vt:lpstr>يستحسن إلصاقها على ورق مقوى قبل تقطيعها </vt:lpstr>
      <vt:lpstr>يجلس الأطفال حول الطاولة كما يلي: </vt:lpstr>
      <vt:lpstr>يختار الطفل 1 شريطا من لوازم الطفل3 و يضعه أمام هذه الأخيرة. يختار الطفل 2: شريطا من لوازم الطفل 4 مخالف للشريط الأول و يضعه أمام الطفل 4  </vt:lpstr>
      <vt:lpstr>يضعه أمام الطفل 3 و 4   </vt:lpstr>
      <vt:lpstr>يقارن المتعلمون 3و 4 الشريطين و يجب على من له أقصر شريط أن يختار شريطا ثالثا ،إذا وضعه جنب شريطه فإنه يحصل على شريط له قياس طول شريط رفيقه مثلا.  </vt:lpstr>
      <vt:lpstr>يقارنون  الأشرطة و يضيفون شريط ثالث </vt:lpstr>
      <vt:lpstr>يعبر الأطفال عن النتيجة و يتأكدون من صحتها </vt:lpstr>
      <vt:lpstr>حصة 2</vt:lpstr>
      <vt:lpstr>حساب الفرق باستعمال أشرطة الكويزنر </vt:lpstr>
      <vt:lpstr>أنشطة ترييض الوضعيات و بناء المفاهيم </vt:lpstr>
      <vt:lpstr>يقترح الأستاذ إيجاد الفرق بين عددين باستعمال الأشرطة   مثلا: 42 و 17 </vt:lpstr>
      <vt:lpstr> مثلا: 42 و 17 </vt:lpstr>
      <vt:lpstr> </vt:lpstr>
      <vt:lpstr> </vt:lpstr>
      <vt:lpstr> </vt:lpstr>
      <vt:lpstr> </vt:lpstr>
      <vt:lpstr> </vt:lpstr>
      <vt:lpstr> </vt:lpstr>
      <vt:lpstr>حصة 3</vt:lpstr>
      <vt:lpstr>1: أملأ الجدول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حصة 4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56</cp:revision>
  <dcterms:created xsi:type="dcterms:W3CDTF">2010-10-18T10:17:19Z</dcterms:created>
  <dcterms:modified xsi:type="dcterms:W3CDTF">2010-10-22T11:33:58Z</dcterms:modified>
</cp:coreProperties>
</file>