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0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256" r:id="rId47"/>
    <p:sldId id="303" r:id="rId48"/>
    <p:sldId id="309" r:id="rId49"/>
    <p:sldId id="305" r:id="rId50"/>
    <p:sldId id="306" r:id="rId51"/>
    <p:sldId id="304" r:id="rId52"/>
    <p:sldId id="307" r:id="rId53"/>
    <p:sldId id="308" r:id="rId54"/>
    <p:sldId id="311" r:id="rId55"/>
    <p:sldId id="310" r:id="rId56"/>
    <p:sldId id="313" r:id="rId57"/>
    <p:sldId id="314" r:id="rId58"/>
    <p:sldId id="315" r:id="rId59"/>
    <p:sldId id="302" r:id="rId60"/>
    <p:sldId id="317" r:id="rId61"/>
    <p:sldId id="318" r:id="rId62"/>
    <p:sldId id="319" r:id="rId63"/>
    <p:sldId id="316" r:id="rId64"/>
    <p:sldId id="320" r:id="rId65"/>
    <p:sldId id="322" r:id="rId66"/>
    <p:sldId id="323" r:id="rId67"/>
    <p:sldId id="321" r:id="rId6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045FA-F7FD-4742-9FBC-2DDF8209DBE2}" type="datetimeFigureOut">
              <a:rPr lang="fr-FR" smtClean="0"/>
              <a:pPr/>
              <a:t>28/10/2010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7B2B2-AF32-4EA6-9B91-5E4998D1AB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1AF4-1827-4C16-8495-F09AC750D73D}" type="datetimeFigureOut">
              <a:rPr lang="fr-FR" smtClean="0"/>
              <a:pPr/>
              <a:t>28/10/2010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9982-9900-42F1-A5ED-ABC1821ACC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1AF4-1827-4C16-8495-F09AC750D73D}" type="datetimeFigureOut">
              <a:rPr lang="fr-FR" smtClean="0"/>
              <a:pPr/>
              <a:t>28/10/2010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9982-9900-42F1-A5ED-ABC1821ACC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1AF4-1827-4C16-8495-F09AC750D73D}" type="datetimeFigureOut">
              <a:rPr lang="fr-FR" smtClean="0"/>
              <a:pPr/>
              <a:t>28/10/2010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9982-9900-42F1-A5ED-ABC1821ACC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1AF4-1827-4C16-8495-F09AC750D73D}" type="datetimeFigureOut">
              <a:rPr lang="fr-FR" smtClean="0"/>
              <a:pPr/>
              <a:t>28/10/2010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9982-9900-42F1-A5ED-ABC1821ACC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1AF4-1827-4C16-8495-F09AC750D73D}" type="datetimeFigureOut">
              <a:rPr lang="fr-FR" smtClean="0"/>
              <a:pPr/>
              <a:t>28/10/2010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9982-9900-42F1-A5ED-ABC1821ACC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1AF4-1827-4C16-8495-F09AC750D73D}" type="datetimeFigureOut">
              <a:rPr lang="fr-FR" smtClean="0"/>
              <a:pPr/>
              <a:t>28/10/2010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9982-9900-42F1-A5ED-ABC1821ACC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1AF4-1827-4C16-8495-F09AC750D73D}" type="datetimeFigureOut">
              <a:rPr lang="fr-FR" smtClean="0"/>
              <a:pPr/>
              <a:t>28/10/2010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9982-9900-42F1-A5ED-ABC1821ACC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1AF4-1827-4C16-8495-F09AC750D73D}" type="datetimeFigureOut">
              <a:rPr lang="fr-FR" smtClean="0"/>
              <a:pPr/>
              <a:t>28/10/2010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9982-9900-42F1-A5ED-ABC1821ACC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1AF4-1827-4C16-8495-F09AC750D73D}" type="datetimeFigureOut">
              <a:rPr lang="fr-FR" smtClean="0"/>
              <a:pPr/>
              <a:t>28/10/2010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9982-9900-42F1-A5ED-ABC1821ACC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1AF4-1827-4C16-8495-F09AC750D73D}" type="datetimeFigureOut">
              <a:rPr lang="fr-FR" smtClean="0"/>
              <a:pPr/>
              <a:t>28/10/2010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9982-9900-42F1-A5ED-ABC1821ACC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1AF4-1827-4C16-8495-F09AC750D73D}" type="datetimeFigureOut">
              <a:rPr lang="fr-FR" smtClean="0"/>
              <a:pPr/>
              <a:t>28/10/2010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9982-9900-42F1-A5ED-ABC1821ACC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D1AF4-1827-4C16-8495-F09AC750D73D}" type="datetimeFigureOut">
              <a:rPr lang="fr-FR" smtClean="0"/>
              <a:pPr/>
              <a:t>28/10/2010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A9982-9900-42F1-A5ED-ABC1821ACC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85927"/>
            <a:ext cx="9144000" cy="5072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86584" y="0"/>
            <a:ext cx="235741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785926"/>
            <a:ext cx="9144000" cy="5016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الكفايات</a:t>
            </a:r>
            <a:r>
              <a:rPr lang="ar-M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القدرات المستهدفة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يحدد المتعلم عناصر مجموعات </a:t>
            </a:r>
            <a:r>
              <a:rPr lang="ar-M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متقادرة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بصرف النظر عن أي ترتيب فضائي يبرز </a:t>
            </a:r>
            <a:r>
              <a:rPr lang="ar-M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تقادرها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يحدد العدد الذي يمثل ثمن مجموعة أشياء بمعرفة ثمن الواحدة.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M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5780806"/>
            <a:ext cx="915355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ينجز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 جماعيا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</a:t>
            </a:r>
            <a:r>
              <a:rPr lang="ar-M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الضرورية</a:t>
            </a:r>
            <a:r>
              <a:rPr lang="ar-M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جداول صور ألواح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1472" y="642918"/>
            <a:ext cx="764386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الموضوع: 010 أتعرف الضرب 2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488" y="0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264320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M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المدة:45د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86584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من إعداد: رشيد </a:t>
            </a:r>
            <a:r>
              <a:rPr lang="ar-M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المرجع: فضاء الرياضيات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28926" y="1214422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الحصص من 1 إلى 4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ثمانون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تسعون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أكتب العدد بالأرقام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تِسْعُونَ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4857784"/>
          </a:xfrm>
        </p:spPr>
        <p:txBody>
          <a:bodyPr>
            <a:noAutofit/>
          </a:bodyPr>
          <a:lstStyle/>
          <a:p>
            <a:r>
              <a:rPr lang="ar-MA" sz="1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 بالحروف</a:t>
            </a:r>
            <a:endParaRPr lang="fr-FR" sz="36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-142876"/>
            <a:ext cx="9144000" cy="328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2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endParaRPr kumimoji="0" lang="fr-FR" sz="23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سَـبْـعَــة </a:t>
            </a:r>
            <a:r>
              <a:rPr kumimoji="0" lang="ar-MA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ٌ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MA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وَ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خَــمْــسُونَ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4857784"/>
          </a:xfrm>
        </p:spPr>
        <p:txBody>
          <a:bodyPr>
            <a:noAutofit/>
          </a:bodyPr>
          <a:lstStyle/>
          <a:p>
            <a:r>
              <a:rPr lang="ar-MA" sz="1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 بالحروف</a:t>
            </a:r>
            <a:endParaRPr lang="fr-FR" sz="36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-142876"/>
            <a:ext cx="9144000" cy="328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2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63</a:t>
            </a:r>
            <a:endParaRPr kumimoji="0" lang="fr-FR" sz="23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ثـَلاثـَة </a:t>
            </a:r>
            <a:r>
              <a:rPr kumimoji="0" lang="ar-MA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ٌ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و سِــتُّــونَ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4857784"/>
          </a:xfrm>
        </p:spPr>
        <p:txBody>
          <a:bodyPr>
            <a:noAutofit/>
          </a:bodyPr>
          <a:lstStyle/>
          <a:p>
            <a:r>
              <a:rPr lang="ar-MA" sz="1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 بالحروف</a:t>
            </a:r>
            <a:endParaRPr lang="fr-FR" sz="36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-142876"/>
            <a:ext cx="9144000" cy="328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2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89</a:t>
            </a:r>
            <a:endParaRPr kumimoji="0" lang="fr-FR" sz="23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تـِـسْــعَــة</a:t>
            </a:r>
            <a:r>
              <a:rPr kumimoji="0" lang="ar-MA" sz="166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MA" sz="16600" b="1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ٌ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و ثـَـمانُــونَ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4857784"/>
          </a:xfrm>
        </p:spPr>
        <p:txBody>
          <a:bodyPr>
            <a:noAutofit/>
          </a:bodyPr>
          <a:lstStyle/>
          <a:p>
            <a:r>
              <a:rPr lang="ar-MA" sz="1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 بالحروف</a:t>
            </a:r>
            <a:endParaRPr lang="fr-FR" sz="36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-142876"/>
            <a:ext cx="9144000" cy="328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2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97</a:t>
            </a:r>
            <a:endParaRPr kumimoji="0" lang="fr-FR" sz="23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سَــبـْـعَــة </a:t>
            </a:r>
            <a:r>
              <a:rPr kumimoji="0" lang="ar-MA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ٌ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وتِــسـْـعُـونَ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أجد عدد محصور بين عددين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26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27&gt;   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25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26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50 إلى 60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تصاعديا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38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39&gt;  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37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38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41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42&gt;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  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40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41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60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61&gt;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  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59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60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73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74&gt;   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72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73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1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ترييض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الوضعيات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بناء المفاهيم</a:t>
            </a:r>
            <a:endParaRPr kumimoji="0" lang="fr-FR" sz="4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4786347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lvl="0"/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يتعلق الأمر بنشاط ينجزه المتعلمون من أجل أن يدركوا أن الكتابة </a:t>
            </a:r>
            <a:r>
              <a:rPr lang="ar-MA" sz="6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الضربية</a:t>
            </a: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ا × </a:t>
            </a:r>
            <a:r>
              <a:rPr lang="ar-MA" sz="6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ب</a:t>
            </a: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يمكن أن تستعمل لترميز عدد مجموعات أشياء في معزل عن أي ترتيب فضائي. </a:t>
            </a:r>
            <a:endParaRPr lang="fr-FR" sz="6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يتوزع التلاميذ على مجموعات من 5 إلى 6 عناصر</a:t>
            </a:r>
            <a:endParaRPr kumimoji="0" lang="fr-FR" sz="4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المقترح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4786347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lvl="0"/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بطاقات مكتوب عليها كتابات </a:t>
            </a:r>
            <a:r>
              <a:rPr lang="ar-MA" sz="72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ضربية</a:t>
            </a:r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b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أقراص، أو أقلام، أو حبات فاصوليا </a:t>
            </a:r>
            <a:endParaRPr lang="fr-FR" sz="72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يتوزع التلاميذ على مجموعات من 5 إلى 6 عناصر</a:t>
            </a:r>
            <a:endParaRPr kumimoji="0" lang="fr-FR" sz="4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اللوازم الضرورية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4786347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lvl="0"/>
            <a: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تتوفر كل مجموعة على مجموع البطاقات داخل غلاف .</a:t>
            </a:r>
            <a:b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يسحب كل فرد من مجموعة بطاقة ويضعها على طاولة مجموعته</a:t>
            </a:r>
            <a:endParaRPr lang="fr-FR" sz="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يتوزع التلاميذ على مجموعات من 5 إلى 6 عناصر</a:t>
            </a:r>
            <a:endParaRPr kumimoji="0" lang="fr-FR" sz="4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سير الإنجاز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سير الإنجاز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28596" y="1428736"/>
            <a:ext cx="3071834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42910" y="1785926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8860" y="1785926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Multiplier 7"/>
          <p:cNvSpPr/>
          <p:nvPr/>
        </p:nvSpPr>
        <p:spPr>
          <a:xfrm>
            <a:off x="1428728" y="1857364"/>
            <a:ext cx="1071570" cy="1357322"/>
          </a:xfrm>
          <a:prstGeom prst="mathMultiply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929058" y="1500174"/>
            <a:ext cx="3071834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372" y="1857364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29322" y="1857364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6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Multiplier 11"/>
          <p:cNvSpPr/>
          <p:nvPr/>
        </p:nvSpPr>
        <p:spPr>
          <a:xfrm>
            <a:off x="4929190" y="1928802"/>
            <a:ext cx="1071570" cy="1357322"/>
          </a:xfrm>
          <a:prstGeom prst="mathMultiply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80996" y="4000504"/>
            <a:ext cx="3071834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95310" y="4357694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81260" y="4357694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5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Multiplier 15"/>
          <p:cNvSpPr/>
          <p:nvPr/>
        </p:nvSpPr>
        <p:spPr>
          <a:xfrm>
            <a:off x="1581128" y="4429132"/>
            <a:ext cx="1071570" cy="1357322"/>
          </a:xfrm>
          <a:prstGeom prst="mathMultiply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929058" y="4000504"/>
            <a:ext cx="3071834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143372" y="4357694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29322" y="4357694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Multiplier 19"/>
          <p:cNvSpPr/>
          <p:nvPr/>
        </p:nvSpPr>
        <p:spPr>
          <a:xfrm>
            <a:off x="4929190" y="4429132"/>
            <a:ext cx="1071570" cy="1357322"/>
          </a:xfrm>
          <a:prstGeom prst="mathMultiply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8" grpId="0"/>
      <p:bldP spid="19" grpId="0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الكتابة </a:t>
            </a:r>
            <a:r>
              <a:rPr lang="ar-MA" sz="80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الضربية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09046" y="1285860"/>
            <a:ext cx="4834524" cy="2857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6" name="Rectangle 5"/>
          <p:cNvSpPr/>
          <p:nvPr/>
        </p:nvSpPr>
        <p:spPr>
          <a:xfrm>
            <a:off x="1023359" y="1643049"/>
            <a:ext cx="1176191" cy="1696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7313" y="1643049"/>
            <a:ext cx="1176191" cy="1696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Multiplier 7"/>
          <p:cNvSpPr/>
          <p:nvPr/>
        </p:nvSpPr>
        <p:spPr>
          <a:xfrm>
            <a:off x="2387326" y="1875223"/>
            <a:ext cx="1470294" cy="1696653"/>
          </a:xfrm>
          <a:prstGeom prst="mathMultiply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Égal 20"/>
          <p:cNvSpPr/>
          <p:nvPr/>
        </p:nvSpPr>
        <p:spPr>
          <a:xfrm>
            <a:off x="5429257" y="1785926"/>
            <a:ext cx="2286016" cy="142876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>
              <a:solidFill>
                <a:schemeClr val="tx1"/>
              </a:solidFill>
            </a:endParaRPr>
          </a:p>
        </p:txBody>
      </p:sp>
      <p:sp>
        <p:nvSpPr>
          <p:cNvPr id="22" name="Étoile à 5 branches 21"/>
          <p:cNvSpPr/>
          <p:nvPr/>
        </p:nvSpPr>
        <p:spPr>
          <a:xfrm>
            <a:off x="928662" y="3929066"/>
            <a:ext cx="1285884" cy="1214446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 à 5 branches 22"/>
          <p:cNvSpPr/>
          <p:nvPr/>
        </p:nvSpPr>
        <p:spPr>
          <a:xfrm>
            <a:off x="2214546" y="3929066"/>
            <a:ext cx="1285884" cy="1214446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toile à 5 branches 23"/>
          <p:cNvSpPr/>
          <p:nvPr/>
        </p:nvSpPr>
        <p:spPr>
          <a:xfrm>
            <a:off x="1142976" y="5429264"/>
            <a:ext cx="1285884" cy="1214446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Étoile à 5 branches 24"/>
          <p:cNvSpPr/>
          <p:nvPr/>
        </p:nvSpPr>
        <p:spPr>
          <a:xfrm>
            <a:off x="2428860" y="5429264"/>
            <a:ext cx="1285884" cy="1214446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Étoile à 5 branches 25"/>
          <p:cNvSpPr/>
          <p:nvPr/>
        </p:nvSpPr>
        <p:spPr>
          <a:xfrm>
            <a:off x="5715008" y="3929066"/>
            <a:ext cx="1285884" cy="1214446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Étoile à 5 branches 26"/>
          <p:cNvSpPr/>
          <p:nvPr/>
        </p:nvSpPr>
        <p:spPr>
          <a:xfrm>
            <a:off x="7000892" y="3929066"/>
            <a:ext cx="1285884" cy="1214446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Étoile à 5 branches 27"/>
          <p:cNvSpPr/>
          <p:nvPr/>
        </p:nvSpPr>
        <p:spPr>
          <a:xfrm>
            <a:off x="5715008" y="5357826"/>
            <a:ext cx="1285884" cy="1214446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Étoile à 5 branches 28"/>
          <p:cNvSpPr/>
          <p:nvPr/>
        </p:nvSpPr>
        <p:spPr>
          <a:xfrm>
            <a:off x="7072330" y="5357826"/>
            <a:ext cx="1285884" cy="1214446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4119713" y="1643050"/>
            <a:ext cx="1176191" cy="1696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14810" y="1571612"/>
            <a:ext cx="1176191" cy="1696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14810" y="1643050"/>
            <a:ext cx="1176191" cy="1696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71934" y="1714488"/>
            <a:ext cx="1176191" cy="1696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43834" y="1714488"/>
            <a:ext cx="1176191" cy="1696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7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8</a:t>
            </a:r>
            <a:endParaRPr lang="fr-FR" sz="287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50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857224" y="3571876"/>
            <a:ext cx="7143800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51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Sous-titre 3"/>
          <p:cNvSpPr txBox="1">
            <a:spLocks/>
          </p:cNvSpPr>
          <p:nvPr/>
        </p:nvSpPr>
        <p:spPr>
          <a:xfrm>
            <a:off x="1714480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Sous-titre 3"/>
          <p:cNvSpPr txBox="1">
            <a:spLocks/>
          </p:cNvSpPr>
          <p:nvPr/>
        </p:nvSpPr>
        <p:spPr>
          <a:xfrm>
            <a:off x="785786" y="3724276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Sous-titre 3"/>
          <p:cNvSpPr txBox="1">
            <a:spLocks/>
          </p:cNvSpPr>
          <p:nvPr/>
        </p:nvSpPr>
        <p:spPr>
          <a:xfrm>
            <a:off x="7857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اثنان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Sous-titre 3"/>
          <p:cNvSpPr txBox="1">
            <a:spLocks/>
          </p:cNvSpPr>
          <p:nvPr/>
        </p:nvSpPr>
        <p:spPr>
          <a:xfrm>
            <a:off x="795310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6" name="Sous-titre 3"/>
          <p:cNvSpPr txBox="1">
            <a:spLocks/>
          </p:cNvSpPr>
          <p:nvPr/>
        </p:nvSpPr>
        <p:spPr>
          <a:xfrm>
            <a:off x="928662" y="3714752"/>
            <a:ext cx="8286808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Sous-titre 3"/>
          <p:cNvSpPr txBox="1">
            <a:spLocks/>
          </p:cNvSpPr>
          <p:nvPr/>
        </p:nvSpPr>
        <p:spPr>
          <a:xfrm>
            <a:off x="652434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8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3" name="Sous-titre 3"/>
          <p:cNvSpPr txBox="1">
            <a:spLocks/>
          </p:cNvSpPr>
          <p:nvPr/>
        </p:nvSpPr>
        <p:spPr>
          <a:xfrm>
            <a:off x="642910" y="3714776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4" name="Sous-titre 3"/>
          <p:cNvSpPr txBox="1">
            <a:spLocks/>
          </p:cNvSpPr>
          <p:nvPr/>
        </p:nvSpPr>
        <p:spPr>
          <a:xfrm>
            <a:off x="7857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5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7" grpId="0" build="p"/>
      <p:bldP spid="39" grpId="0" build="p"/>
      <p:bldP spid="40" grpId="0"/>
      <p:bldP spid="41" grpId="0"/>
      <p:bldP spid="43" grpId="0"/>
      <p:bldP spid="44" grpId="0"/>
      <p:bldP spid="46" grpId="0"/>
      <p:bldP spid="47" grpId="0"/>
      <p:bldP spid="48" grpId="0"/>
      <p:bldP spid="63" grpId="0"/>
      <p:bldP spid="64" grpId="0"/>
      <p:bldP spid="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الكتابة الجمعية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0" y="1285860"/>
            <a:ext cx="9144000" cy="2857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6" name="Rectangle 5"/>
          <p:cNvSpPr/>
          <p:nvPr/>
        </p:nvSpPr>
        <p:spPr>
          <a:xfrm>
            <a:off x="181099" y="1946661"/>
            <a:ext cx="1176191" cy="1696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2" name="Étoile à 5 branches 21"/>
          <p:cNvSpPr/>
          <p:nvPr/>
        </p:nvSpPr>
        <p:spPr>
          <a:xfrm>
            <a:off x="928662" y="3929066"/>
            <a:ext cx="1285884" cy="1214446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 à 5 branches 22"/>
          <p:cNvSpPr/>
          <p:nvPr/>
        </p:nvSpPr>
        <p:spPr>
          <a:xfrm>
            <a:off x="2214546" y="3929066"/>
            <a:ext cx="1285884" cy="1214446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toile à 5 branches 23"/>
          <p:cNvSpPr/>
          <p:nvPr/>
        </p:nvSpPr>
        <p:spPr>
          <a:xfrm>
            <a:off x="1142976" y="5429264"/>
            <a:ext cx="1285884" cy="1214446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Étoile à 5 branches 24"/>
          <p:cNvSpPr/>
          <p:nvPr/>
        </p:nvSpPr>
        <p:spPr>
          <a:xfrm>
            <a:off x="2428860" y="5429264"/>
            <a:ext cx="1285884" cy="1214446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Étoile à 5 branches 25"/>
          <p:cNvSpPr/>
          <p:nvPr/>
        </p:nvSpPr>
        <p:spPr>
          <a:xfrm>
            <a:off x="5715008" y="3929066"/>
            <a:ext cx="1285884" cy="1214446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Étoile à 5 branches 26"/>
          <p:cNvSpPr/>
          <p:nvPr/>
        </p:nvSpPr>
        <p:spPr>
          <a:xfrm>
            <a:off x="7000892" y="3929066"/>
            <a:ext cx="1285884" cy="1214446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Étoile à 5 branches 27"/>
          <p:cNvSpPr/>
          <p:nvPr/>
        </p:nvSpPr>
        <p:spPr>
          <a:xfrm>
            <a:off x="5715008" y="5357826"/>
            <a:ext cx="1285884" cy="1214446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Étoile à 5 branches 28"/>
          <p:cNvSpPr/>
          <p:nvPr/>
        </p:nvSpPr>
        <p:spPr>
          <a:xfrm>
            <a:off x="7072330" y="5357826"/>
            <a:ext cx="1285884" cy="1214446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Plus 19"/>
          <p:cNvSpPr/>
          <p:nvPr/>
        </p:nvSpPr>
        <p:spPr>
          <a:xfrm>
            <a:off x="3786182" y="4071942"/>
            <a:ext cx="1285884" cy="1214446"/>
          </a:xfrm>
          <a:prstGeom prst="mathPlus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4" name="Plus 33"/>
          <p:cNvSpPr/>
          <p:nvPr/>
        </p:nvSpPr>
        <p:spPr>
          <a:xfrm>
            <a:off x="3929058" y="5500702"/>
            <a:ext cx="1214446" cy="1143032"/>
          </a:xfrm>
          <a:prstGeom prst="mathPlus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Plus 34"/>
          <p:cNvSpPr/>
          <p:nvPr/>
        </p:nvSpPr>
        <p:spPr>
          <a:xfrm>
            <a:off x="1214414" y="2214554"/>
            <a:ext cx="1214446" cy="1143008"/>
          </a:xfrm>
          <a:prstGeom prst="mathPlus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2395677" y="1875223"/>
            <a:ext cx="1176191" cy="1696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7" name="Plus 36"/>
          <p:cNvSpPr/>
          <p:nvPr/>
        </p:nvSpPr>
        <p:spPr>
          <a:xfrm>
            <a:off x="3571868" y="2285992"/>
            <a:ext cx="1214446" cy="1143008"/>
          </a:xfrm>
          <a:prstGeom prst="mathPlus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Plus 37"/>
          <p:cNvSpPr/>
          <p:nvPr/>
        </p:nvSpPr>
        <p:spPr>
          <a:xfrm>
            <a:off x="0" y="5500702"/>
            <a:ext cx="1214446" cy="1143008"/>
          </a:xfrm>
          <a:prstGeom prst="mathPlus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4967445" y="1857364"/>
            <a:ext cx="1176191" cy="1696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610651" y="1857364"/>
            <a:ext cx="1176191" cy="1696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1" name="Plus 40"/>
          <p:cNvSpPr/>
          <p:nvPr/>
        </p:nvSpPr>
        <p:spPr>
          <a:xfrm>
            <a:off x="6286512" y="2214554"/>
            <a:ext cx="1214446" cy="1133484"/>
          </a:xfrm>
          <a:prstGeom prst="mathPlus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Parchemin horizontal 41"/>
          <p:cNvSpPr/>
          <p:nvPr/>
        </p:nvSpPr>
        <p:spPr>
          <a:xfrm>
            <a:off x="1357290" y="3214686"/>
            <a:ext cx="5286412" cy="4000528"/>
          </a:xfrm>
          <a:prstGeom prst="horizontalScroll">
            <a:avLst/>
          </a:prstGeom>
          <a:solidFill>
            <a:srgbClr val="92D050">
              <a:alpha val="8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4357686" y="4518429"/>
            <a:ext cx="1176191" cy="1696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7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8</a:t>
            </a:r>
            <a:endParaRPr lang="fr-FR" sz="287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4" name="Égal 43"/>
          <p:cNvSpPr/>
          <p:nvPr/>
        </p:nvSpPr>
        <p:spPr>
          <a:xfrm>
            <a:off x="2071670" y="4714884"/>
            <a:ext cx="1785950" cy="128588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0" grpId="0" animBg="1"/>
      <p:bldP spid="34" grpId="0" animBg="1"/>
      <p:bldP spid="35" grpId="0" animBg="1"/>
      <p:bldP spid="36" grpId="0"/>
      <p:bldP spid="37" grpId="0" animBg="1"/>
      <p:bldP spid="38" grpId="0" animBg="1"/>
      <p:bldP spid="39" grpId="0"/>
      <p:bldP spid="40" grpId="0"/>
      <p:bldP spid="41" grpId="0" animBg="1"/>
      <p:bldP spid="42" grpId="0" animBg="1"/>
      <p:bldP spid="43" grpId="0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الكتابة الاعتيادية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714480" y="2143116"/>
            <a:ext cx="5500726" cy="3571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44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8</a:t>
            </a:r>
            <a:endParaRPr lang="fr-FR" sz="344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سير الإنجاز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28596" y="1428736"/>
            <a:ext cx="3071834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42910" y="1785926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8860" y="1785926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Multiplier 7"/>
          <p:cNvSpPr/>
          <p:nvPr/>
        </p:nvSpPr>
        <p:spPr>
          <a:xfrm>
            <a:off x="1428728" y="1857364"/>
            <a:ext cx="1071570" cy="1357322"/>
          </a:xfrm>
          <a:prstGeom prst="mathMultiply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929058" y="1500174"/>
            <a:ext cx="3071834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372" y="1857364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29322" y="1857364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6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Multiplier 11"/>
          <p:cNvSpPr/>
          <p:nvPr/>
        </p:nvSpPr>
        <p:spPr>
          <a:xfrm>
            <a:off x="4929190" y="1928802"/>
            <a:ext cx="1071570" cy="1357322"/>
          </a:xfrm>
          <a:prstGeom prst="mathMultiply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80996" y="4000504"/>
            <a:ext cx="3071834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95310" y="4357694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81260" y="4357694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5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Multiplier 15"/>
          <p:cNvSpPr/>
          <p:nvPr/>
        </p:nvSpPr>
        <p:spPr>
          <a:xfrm>
            <a:off x="1581128" y="4429132"/>
            <a:ext cx="1071570" cy="1357322"/>
          </a:xfrm>
          <a:prstGeom prst="mathMultiply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929058" y="4000504"/>
            <a:ext cx="3071834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143372" y="4357694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29322" y="4357694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Multiplier 19"/>
          <p:cNvSpPr/>
          <p:nvPr/>
        </p:nvSpPr>
        <p:spPr>
          <a:xfrm>
            <a:off x="4929190" y="4429132"/>
            <a:ext cx="1071570" cy="1357322"/>
          </a:xfrm>
          <a:prstGeom prst="mathMultiply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8" grpId="0"/>
      <p:bldP spid="19" grpId="0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الكتابة </a:t>
            </a:r>
            <a:r>
              <a:rPr lang="ar-MA" sz="80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الضربية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14282" y="1142984"/>
            <a:ext cx="5500726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214414" y="1500174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00496" y="1500174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6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Multiplier 11"/>
          <p:cNvSpPr/>
          <p:nvPr/>
        </p:nvSpPr>
        <p:spPr>
          <a:xfrm>
            <a:off x="2500298" y="1571612"/>
            <a:ext cx="1357322" cy="1714512"/>
          </a:xfrm>
          <a:prstGeom prst="mathMultiply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285720" y="3571876"/>
            <a:ext cx="714348" cy="642942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1071570" y="3571876"/>
            <a:ext cx="714348" cy="642942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285720" y="4286256"/>
            <a:ext cx="714348" cy="642942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1071538" y="4286256"/>
            <a:ext cx="714348" cy="642942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285720" y="5500702"/>
            <a:ext cx="714348" cy="642942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071570" y="5500702"/>
            <a:ext cx="714348" cy="642942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285720" y="6215082"/>
            <a:ext cx="714348" cy="642942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1071538" y="6215082"/>
            <a:ext cx="714348" cy="642942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2500298" y="3571876"/>
            <a:ext cx="714348" cy="642942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3286148" y="3571876"/>
            <a:ext cx="714348" cy="642942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2500298" y="4286256"/>
            <a:ext cx="714348" cy="642942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3286116" y="4286256"/>
            <a:ext cx="714348" cy="642942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2500298" y="5500702"/>
            <a:ext cx="714348" cy="642942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3286148" y="5500702"/>
            <a:ext cx="714348" cy="642942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2500298" y="6215082"/>
            <a:ext cx="714348" cy="642942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3286116" y="6215082"/>
            <a:ext cx="714348" cy="642942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4357686" y="3571876"/>
            <a:ext cx="714348" cy="642942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5143536" y="3571876"/>
            <a:ext cx="714348" cy="642942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4357686" y="4286256"/>
            <a:ext cx="714348" cy="642942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5143504" y="4286256"/>
            <a:ext cx="714348" cy="642942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4429124" y="5429264"/>
            <a:ext cx="714348" cy="642942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5214974" y="5429264"/>
            <a:ext cx="714348" cy="642942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4429124" y="6143644"/>
            <a:ext cx="714348" cy="642942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5214942" y="6143644"/>
            <a:ext cx="714348" cy="642942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1142976" y="1500174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285852" y="1500174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142976" y="1643050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71538" y="1652574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000496" y="1500174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071934" y="1571612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071934" y="1500174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071934" y="1571612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214810" y="1571612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5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071934" y="1500174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6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6" name="Égal 65"/>
          <p:cNvSpPr/>
          <p:nvPr/>
        </p:nvSpPr>
        <p:spPr>
          <a:xfrm>
            <a:off x="5143504" y="1785926"/>
            <a:ext cx="1571636" cy="1214446"/>
          </a:xfrm>
          <a:prstGeom prst="mathEqual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143636" y="857232"/>
            <a:ext cx="3286148" cy="2990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24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/>
      <p:bldP spid="11" grpId="0"/>
      <p:bldP spid="11" grpId="1"/>
      <p:bldP spid="12" grpId="0" animBg="1"/>
      <p:bldP spid="2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/>
      <p:bldP spid="59" grpId="0"/>
      <p:bldP spid="60" grpId="1"/>
      <p:bldP spid="61" grpId="0"/>
      <p:bldP spid="62" grpId="0"/>
      <p:bldP spid="63" grpId="0"/>
      <p:bldP spid="64" grpId="0"/>
      <p:bldP spid="65" grpId="0"/>
      <p:bldP spid="66" grpId="0" animBg="1"/>
      <p:bldP spid="6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الكتابة الاعتيادية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714480" y="2143116"/>
            <a:ext cx="5500726" cy="3571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44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24</a:t>
            </a:r>
            <a:endParaRPr lang="fr-FR" sz="344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الكتابة </a:t>
            </a:r>
            <a:r>
              <a:rPr lang="ar-MA" sz="80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الضربية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214282" y="1214422"/>
            <a:ext cx="4929222" cy="2786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14282" y="1357298"/>
            <a:ext cx="1785951" cy="2286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14611" y="1571612"/>
            <a:ext cx="2286017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5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Multiplier 15"/>
          <p:cNvSpPr/>
          <p:nvPr/>
        </p:nvSpPr>
        <p:spPr>
          <a:xfrm>
            <a:off x="1566621" y="1774764"/>
            <a:ext cx="1719495" cy="1654236"/>
          </a:xfrm>
          <a:prstGeom prst="mathMultiply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7158" y="4214818"/>
            <a:ext cx="285752" cy="2214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714348" y="4214818"/>
            <a:ext cx="285752" cy="2214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071538" y="4214818"/>
            <a:ext cx="285752" cy="2214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2285984" y="4214818"/>
            <a:ext cx="285752" cy="2214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2643174" y="4214818"/>
            <a:ext cx="285752" cy="2214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3000364" y="4214818"/>
            <a:ext cx="285752" cy="2214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4143372" y="4214818"/>
            <a:ext cx="285752" cy="2214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500562" y="4214818"/>
            <a:ext cx="285752" cy="2214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4857752" y="4214818"/>
            <a:ext cx="285752" cy="2214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5715008" y="4214818"/>
            <a:ext cx="285752" cy="2214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6072198" y="4214818"/>
            <a:ext cx="285752" cy="2214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429388" y="4214818"/>
            <a:ext cx="285752" cy="2214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429520" y="4214818"/>
            <a:ext cx="285752" cy="2214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7786710" y="4214818"/>
            <a:ext cx="285752" cy="2214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8143900" y="4214818"/>
            <a:ext cx="285752" cy="2214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Égal 35"/>
          <p:cNvSpPr/>
          <p:nvPr/>
        </p:nvSpPr>
        <p:spPr>
          <a:xfrm>
            <a:off x="5143504" y="1785926"/>
            <a:ext cx="1571636" cy="1214446"/>
          </a:xfrm>
          <a:prstGeom prst="mathEqual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143636" y="857232"/>
            <a:ext cx="3286148" cy="2990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15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/>
      <p:bldP spid="15" grpId="0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الكتابة الجمعية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214282" y="1214422"/>
            <a:ext cx="4929222" cy="2786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14282" y="1357298"/>
            <a:ext cx="1785951" cy="2286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14611" y="1571612"/>
            <a:ext cx="2286017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5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Multiplier 15"/>
          <p:cNvSpPr/>
          <p:nvPr/>
        </p:nvSpPr>
        <p:spPr>
          <a:xfrm>
            <a:off x="1566621" y="1774764"/>
            <a:ext cx="1719495" cy="1654236"/>
          </a:xfrm>
          <a:prstGeom prst="mathMultiply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7158" y="4214818"/>
            <a:ext cx="285752" cy="2214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714348" y="4214818"/>
            <a:ext cx="285752" cy="2214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071538" y="4214818"/>
            <a:ext cx="285752" cy="2214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2285984" y="4214818"/>
            <a:ext cx="285752" cy="2214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2643174" y="4214818"/>
            <a:ext cx="285752" cy="2214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3000364" y="4214818"/>
            <a:ext cx="285752" cy="2214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4143372" y="4214818"/>
            <a:ext cx="285752" cy="2214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500562" y="4214818"/>
            <a:ext cx="285752" cy="2214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4857752" y="4214818"/>
            <a:ext cx="285752" cy="2214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5715008" y="4214818"/>
            <a:ext cx="285752" cy="2214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6072198" y="4214818"/>
            <a:ext cx="285752" cy="2214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429388" y="4214818"/>
            <a:ext cx="285752" cy="2214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429520" y="4214818"/>
            <a:ext cx="285752" cy="2214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7786710" y="4214818"/>
            <a:ext cx="285752" cy="2214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8143900" y="4214818"/>
            <a:ext cx="285752" cy="2214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Égal 35"/>
          <p:cNvSpPr/>
          <p:nvPr/>
        </p:nvSpPr>
        <p:spPr>
          <a:xfrm>
            <a:off x="5143504" y="1785926"/>
            <a:ext cx="1571636" cy="1214446"/>
          </a:xfrm>
          <a:prstGeom prst="mathEqual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143636" y="857232"/>
            <a:ext cx="3286148" cy="2990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15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4281" y="4143380"/>
            <a:ext cx="1285885" cy="2286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3</a:t>
            </a:r>
            <a:endParaRPr lang="fr-FR" sz="13800" b="1" dirty="0">
              <a:ln w="381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9" name="Plus 38"/>
          <p:cNvSpPr/>
          <p:nvPr/>
        </p:nvSpPr>
        <p:spPr>
          <a:xfrm>
            <a:off x="1428728" y="5000636"/>
            <a:ext cx="857256" cy="85725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2143107" y="4295780"/>
            <a:ext cx="1285885" cy="2286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3</a:t>
            </a:r>
            <a:endParaRPr lang="fr-FR" sz="13800" b="1" dirty="0">
              <a:ln w="381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41" name="Plus 40"/>
          <p:cNvSpPr/>
          <p:nvPr/>
        </p:nvSpPr>
        <p:spPr>
          <a:xfrm>
            <a:off x="3286116" y="5000636"/>
            <a:ext cx="857256" cy="85725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3929057" y="4214818"/>
            <a:ext cx="1285885" cy="2286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3</a:t>
            </a:r>
            <a:endParaRPr lang="fr-FR" sz="13800" b="1" dirty="0">
              <a:ln w="381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43" name="Plus 42"/>
          <p:cNvSpPr/>
          <p:nvPr/>
        </p:nvSpPr>
        <p:spPr>
          <a:xfrm>
            <a:off x="5000628" y="5000636"/>
            <a:ext cx="857256" cy="85725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5572131" y="4214818"/>
            <a:ext cx="1285885" cy="2286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3</a:t>
            </a:r>
            <a:endParaRPr lang="fr-FR" sz="13800" b="1" dirty="0">
              <a:ln w="381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45" name="Plus 44"/>
          <p:cNvSpPr/>
          <p:nvPr/>
        </p:nvSpPr>
        <p:spPr>
          <a:xfrm>
            <a:off x="6643702" y="5072074"/>
            <a:ext cx="857256" cy="857256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7286643" y="4214818"/>
            <a:ext cx="1285885" cy="2286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3</a:t>
            </a:r>
            <a:endParaRPr lang="fr-FR" sz="13800" b="1" dirty="0">
              <a:ln w="381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الكتابة الاعتيادية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714480" y="2143116"/>
            <a:ext cx="5500726" cy="3571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44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15</a:t>
            </a:r>
            <a:endParaRPr lang="fr-FR" sz="344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سير الإنجاز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28596" y="1428736"/>
            <a:ext cx="3071834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42910" y="1785926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8860" y="1785926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Multiplier 7"/>
          <p:cNvSpPr/>
          <p:nvPr/>
        </p:nvSpPr>
        <p:spPr>
          <a:xfrm>
            <a:off x="1428728" y="1857364"/>
            <a:ext cx="1071570" cy="1357322"/>
          </a:xfrm>
          <a:prstGeom prst="mathMultiply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929058" y="1500174"/>
            <a:ext cx="3071834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43372" y="1857364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29322" y="1857364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6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Multiplier 11"/>
          <p:cNvSpPr/>
          <p:nvPr/>
        </p:nvSpPr>
        <p:spPr>
          <a:xfrm>
            <a:off x="4929190" y="1928802"/>
            <a:ext cx="1071570" cy="1357322"/>
          </a:xfrm>
          <a:prstGeom prst="mathMultiply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80996" y="4000504"/>
            <a:ext cx="3071834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95310" y="4357694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81260" y="4357694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5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Multiplier 15"/>
          <p:cNvSpPr/>
          <p:nvPr/>
        </p:nvSpPr>
        <p:spPr>
          <a:xfrm>
            <a:off x="1581128" y="4429132"/>
            <a:ext cx="1071570" cy="1357322"/>
          </a:xfrm>
          <a:prstGeom prst="mathMultiply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929058" y="4000504"/>
            <a:ext cx="3071834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143372" y="4357694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29322" y="4357694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Multiplier 19"/>
          <p:cNvSpPr/>
          <p:nvPr/>
        </p:nvSpPr>
        <p:spPr>
          <a:xfrm>
            <a:off x="4929190" y="4429132"/>
            <a:ext cx="1071570" cy="1357322"/>
          </a:xfrm>
          <a:prstGeom prst="mathMultiply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/>
      <p:bldP spid="19" grpId="0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الكتابة </a:t>
            </a:r>
            <a:r>
              <a:rPr lang="ar-MA" sz="80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الضربية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28595" y="1357297"/>
            <a:ext cx="4607923" cy="2646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42910" y="1714488"/>
            <a:ext cx="1571636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00364" y="1785926"/>
            <a:ext cx="1928826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Multiplier 19"/>
          <p:cNvSpPr/>
          <p:nvPr/>
        </p:nvSpPr>
        <p:spPr>
          <a:xfrm>
            <a:off x="1857356" y="2000240"/>
            <a:ext cx="1607415" cy="1571636"/>
          </a:xfrm>
          <a:prstGeom prst="mathMultiply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Lune 20"/>
          <p:cNvSpPr/>
          <p:nvPr/>
        </p:nvSpPr>
        <p:spPr>
          <a:xfrm>
            <a:off x="357158" y="4572008"/>
            <a:ext cx="714380" cy="92869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Lune 21"/>
          <p:cNvSpPr/>
          <p:nvPr/>
        </p:nvSpPr>
        <p:spPr>
          <a:xfrm>
            <a:off x="1142976" y="5572140"/>
            <a:ext cx="714380" cy="92869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Lune 22"/>
          <p:cNvSpPr/>
          <p:nvPr/>
        </p:nvSpPr>
        <p:spPr>
          <a:xfrm>
            <a:off x="1071538" y="4500570"/>
            <a:ext cx="714380" cy="92869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Lune 23"/>
          <p:cNvSpPr/>
          <p:nvPr/>
        </p:nvSpPr>
        <p:spPr>
          <a:xfrm>
            <a:off x="428596" y="5572140"/>
            <a:ext cx="714380" cy="92869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Lune 24"/>
          <p:cNvSpPr/>
          <p:nvPr/>
        </p:nvSpPr>
        <p:spPr>
          <a:xfrm>
            <a:off x="2928926" y="4429132"/>
            <a:ext cx="714380" cy="92869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Lune 25"/>
          <p:cNvSpPr/>
          <p:nvPr/>
        </p:nvSpPr>
        <p:spPr>
          <a:xfrm>
            <a:off x="3714744" y="5429264"/>
            <a:ext cx="714380" cy="92869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Lune 26"/>
          <p:cNvSpPr/>
          <p:nvPr/>
        </p:nvSpPr>
        <p:spPr>
          <a:xfrm>
            <a:off x="3643306" y="4357694"/>
            <a:ext cx="714380" cy="92869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Lune 27"/>
          <p:cNvSpPr/>
          <p:nvPr/>
        </p:nvSpPr>
        <p:spPr>
          <a:xfrm>
            <a:off x="3000364" y="5429264"/>
            <a:ext cx="714380" cy="92869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Lune 28"/>
          <p:cNvSpPr/>
          <p:nvPr/>
        </p:nvSpPr>
        <p:spPr>
          <a:xfrm>
            <a:off x="5214942" y="4510094"/>
            <a:ext cx="714380" cy="92869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Lune 29"/>
          <p:cNvSpPr/>
          <p:nvPr/>
        </p:nvSpPr>
        <p:spPr>
          <a:xfrm>
            <a:off x="6000760" y="5510226"/>
            <a:ext cx="714380" cy="92869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Lune 30"/>
          <p:cNvSpPr/>
          <p:nvPr/>
        </p:nvSpPr>
        <p:spPr>
          <a:xfrm>
            <a:off x="5929322" y="4438656"/>
            <a:ext cx="714380" cy="92869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Lune 31"/>
          <p:cNvSpPr/>
          <p:nvPr/>
        </p:nvSpPr>
        <p:spPr>
          <a:xfrm>
            <a:off x="5286380" y="5510226"/>
            <a:ext cx="714380" cy="92869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Lune 32"/>
          <p:cNvSpPr/>
          <p:nvPr/>
        </p:nvSpPr>
        <p:spPr>
          <a:xfrm>
            <a:off x="7572396" y="4510094"/>
            <a:ext cx="714380" cy="92869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Lune 33"/>
          <p:cNvSpPr/>
          <p:nvPr/>
        </p:nvSpPr>
        <p:spPr>
          <a:xfrm>
            <a:off x="8358214" y="5510226"/>
            <a:ext cx="714380" cy="92869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Lune 34"/>
          <p:cNvSpPr/>
          <p:nvPr/>
        </p:nvSpPr>
        <p:spPr>
          <a:xfrm>
            <a:off x="8286776" y="4438656"/>
            <a:ext cx="714380" cy="92869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Lune 35"/>
          <p:cNvSpPr/>
          <p:nvPr/>
        </p:nvSpPr>
        <p:spPr>
          <a:xfrm>
            <a:off x="7643834" y="5510226"/>
            <a:ext cx="714380" cy="92869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Plus 36"/>
          <p:cNvSpPr/>
          <p:nvPr/>
        </p:nvSpPr>
        <p:spPr>
          <a:xfrm>
            <a:off x="1857356" y="5000636"/>
            <a:ext cx="1143008" cy="1071570"/>
          </a:xfrm>
          <a:prstGeom prst="mathPlu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Plus 37"/>
          <p:cNvSpPr/>
          <p:nvPr/>
        </p:nvSpPr>
        <p:spPr>
          <a:xfrm>
            <a:off x="4214810" y="4929198"/>
            <a:ext cx="1143008" cy="1071570"/>
          </a:xfrm>
          <a:prstGeom prst="mathPlu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Plus 38"/>
          <p:cNvSpPr/>
          <p:nvPr/>
        </p:nvSpPr>
        <p:spPr>
          <a:xfrm>
            <a:off x="6643702" y="5000636"/>
            <a:ext cx="1143008" cy="1071570"/>
          </a:xfrm>
          <a:prstGeom prst="mathPlu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itre 1"/>
          <p:cNvSpPr txBox="1">
            <a:spLocks/>
          </p:cNvSpPr>
          <p:nvPr/>
        </p:nvSpPr>
        <p:spPr>
          <a:xfrm>
            <a:off x="-32" y="-24"/>
            <a:ext cx="9144000" cy="10001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الكتابة الجمعية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Égal 40"/>
          <p:cNvSpPr/>
          <p:nvPr/>
        </p:nvSpPr>
        <p:spPr>
          <a:xfrm>
            <a:off x="5143504" y="1785926"/>
            <a:ext cx="1571636" cy="1214446"/>
          </a:xfrm>
          <a:prstGeom prst="mathEqual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43636" y="857232"/>
            <a:ext cx="3286148" cy="2990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16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60 إلى 50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تنازليا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الكتابة الاعتيادية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714480" y="2143116"/>
            <a:ext cx="5500726" cy="3571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44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16</a:t>
            </a:r>
            <a:endParaRPr lang="fr-FR" sz="344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2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ترييض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الوضعيات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بناء المفاهيم</a:t>
            </a:r>
            <a:endParaRPr kumimoji="0" lang="fr-FR" sz="4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4786347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lvl="0"/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بطاقات تمثيلية من 5 </a:t>
            </a:r>
            <a:r>
              <a:rPr lang="ar-MA" sz="8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10 </a:t>
            </a:r>
            <a:r>
              <a:rPr lang="ar-MA" sz="8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20 </a:t>
            </a:r>
            <a:r>
              <a:rPr lang="ar-MA" sz="8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سنتيمات</a:t>
            </a:r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.</a:t>
            </a:r>
            <a:b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بطاقات رسوم لقطع حلوى  </a:t>
            </a:r>
            <a:endParaRPr lang="fr-FR" sz="8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يتوزع التلاميذ على مجموعات من 5 إلى 6 عناصر</a:t>
            </a:r>
            <a:endParaRPr kumimoji="0" lang="fr-FR" sz="4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المقترح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4786347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lvl="0"/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يختار المتعلم عددا من بطاقات قطع الحلوى </a:t>
            </a:r>
            <a:r>
              <a:rPr lang="ar-MA" sz="6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يعد طفل آخر عدد البطاقات </a:t>
            </a:r>
            <a:r>
              <a:rPr lang="ar-MA" sz="6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يلاحظ ثمن القطعة الواحدة </a:t>
            </a:r>
            <a:r>
              <a:rPr lang="ar-MA" sz="6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يحدد البطاقات التمثيلية أو القطع النقدية الواجب دفعها </a:t>
            </a:r>
            <a:endParaRPr lang="fr-FR" sz="6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يتوزع التلاميذ على مجموعات من 5 إلى 6 عناصر</a:t>
            </a:r>
            <a:endParaRPr kumimoji="0" lang="fr-FR" sz="4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المقترح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تمثيل العمل على السبورة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28595" y="1357297"/>
            <a:ext cx="4607923" cy="2646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143240" y="1643050"/>
            <a:ext cx="1571636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596" y="1643050"/>
            <a:ext cx="1928826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5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Multiplier 8"/>
          <p:cNvSpPr/>
          <p:nvPr/>
        </p:nvSpPr>
        <p:spPr>
          <a:xfrm>
            <a:off x="1857356" y="2143116"/>
            <a:ext cx="1607415" cy="1571636"/>
          </a:xfrm>
          <a:prstGeom prst="mathMultiply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Égal 9"/>
          <p:cNvSpPr/>
          <p:nvPr/>
        </p:nvSpPr>
        <p:spPr>
          <a:xfrm>
            <a:off x="4643438" y="2357430"/>
            <a:ext cx="1571636" cy="1214446"/>
          </a:xfrm>
          <a:prstGeom prst="mathEqual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57852" y="1071546"/>
            <a:ext cx="3286148" cy="2990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20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9" name="Image 18" descr="ق2 فضاء الرياضيات 12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C1C8DB"/>
              </a:clrFrom>
              <a:clrTo>
                <a:srgbClr val="C1C8DB">
                  <a:alpha val="0"/>
                </a:srgbClr>
              </a:clrTo>
            </a:clrChange>
          </a:blip>
          <a:srcRect l="14605" t="86468" r="75384" b="6023"/>
          <a:stretch>
            <a:fillRect/>
          </a:stretch>
        </p:blipFill>
        <p:spPr>
          <a:xfrm>
            <a:off x="285720" y="4572008"/>
            <a:ext cx="2000264" cy="2000264"/>
          </a:xfrm>
          <a:prstGeom prst="rect">
            <a:avLst/>
          </a:prstGeom>
        </p:spPr>
      </p:pic>
      <p:pic>
        <p:nvPicPr>
          <p:cNvPr id="20" name="Image 19" descr="ق2 فضاء الرياضيات 12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C1C8DB"/>
              </a:clrFrom>
              <a:clrTo>
                <a:srgbClr val="C1C8DB">
                  <a:alpha val="0"/>
                </a:srgbClr>
              </a:clrTo>
            </a:clrChange>
          </a:blip>
          <a:srcRect l="14605" t="86468" r="75384" b="6023"/>
          <a:stretch>
            <a:fillRect/>
          </a:stretch>
        </p:blipFill>
        <p:spPr>
          <a:xfrm>
            <a:off x="2357422" y="4500570"/>
            <a:ext cx="2000264" cy="2000264"/>
          </a:xfrm>
          <a:prstGeom prst="rect">
            <a:avLst/>
          </a:prstGeom>
        </p:spPr>
      </p:pic>
      <p:pic>
        <p:nvPicPr>
          <p:cNvPr id="21" name="Image 20" descr="ق2 فضاء الرياضيات 12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C1C8DB"/>
              </a:clrFrom>
              <a:clrTo>
                <a:srgbClr val="C1C8DB">
                  <a:alpha val="0"/>
                </a:srgbClr>
              </a:clrTo>
            </a:clrChange>
          </a:blip>
          <a:srcRect l="14605" t="86468" r="75384" b="6023"/>
          <a:stretch>
            <a:fillRect/>
          </a:stretch>
        </p:blipFill>
        <p:spPr>
          <a:xfrm>
            <a:off x="4429124" y="4572008"/>
            <a:ext cx="2000264" cy="2000264"/>
          </a:xfrm>
          <a:prstGeom prst="rect">
            <a:avLst/>
          </a:prstGeom>
        </p:spPr>
      </p:pic>
      <p:pic>
        <p:nvPicPr>
          <p:cNvPr id="22" name="Image 21" descr="ق2 فضاء الرياضيات 12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C1C8DB"/>
              </a:clrFrom>
              <a:clrTo>
                <a:srgbClr val="C1C8DB">
                  <a:alpha val="0"/>
                </a:srgbClr>
              </a:clrTo>
            </a:clrChange>
          </a:blip>
          <a:srcRect l="14605" t="86468" r="75384" b="6023"/>
          <a:stretch>
            <a:fillRect/>
          </a:stretch>
        </p:blipFill>
        <p:spPr>
          <a:xfrm>
            <a:off x="6643702" y="4572008"/>
            <a:ext cx="2000264" cy="2000264"/>
          </a:xfrm>
          <a:prstGeom prst="rect">
            <a:avLst/>
          </a:prstGeom>
        </p:spPr>
      </p:pic>
      <p:pic>
        <p:nvPicPr>
          <p:cNvPr id="18" name="Image 17" descr="ق2 فضاء الرياضيات 12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AF2FD"/>
              </a:clrFrom>
              <a:clrTo>
                <a:srgbClr val="EAF2FD">
                  <a:alpha val="0"/>
                </a:srgbClr>
              </a:clrTo>
            </a:clrChange>
          </a:blip>
          <a:srcRect l="13379" t="72888" r="71362" b="15668"/>
          <a:stretch>
            <a:fillRect/>
          </a:stretch>
        </p:blipFill>
        <p:spPr>
          <a:xfrm>
            <a:off x="1928794" y="2643182"/>
            <a:ext cx="4929222" cy="4429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9" grpId="0" animBg="1"/>
      <p:bldP spid="10" grpId="0" animBg="1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3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تقويمية</a:t>
            </a:r>
            <a:endParaRPr kumimoji="0" lang="fr-FR" sz="72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0.JPG"/>
          <p:cNvPicPr>
            <a:picLocks noChangeAspect="1"/>
          </p:cNvPicPr>
          <p:nvPr/>
        </p:nvPicPr>
        <p:blipFill>
          <a:blip r:embed="rId2"/>
          <a:srcRect l="5749" t="13379" b="568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0.JPG"/>
          <p:cNvPicPr>
            <a:picLocks noChangeAspect="1"/>
          </p:cNvPicPr>
          <p:nvPr/>
        </p:nvPicPr>
        <p:blipFill>
          <a:blip r:embed="rId2"/>
          <a:srcRect l="5749" t="14619" r="5154" b="6709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0.JPG"/>
          <p:cNvPicPr>
            <a:picLocks noChangeAspect="1"/>
          </p:cNvPicPr>
          <p:nvPr/>
        </p:nvPicPr>
        <p:blipFill>
          <a:blip r:embed="rId2"/>
          <a:srcRect l="83870" t="33592" r="6500" b="6234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0.JPG"/>
          <p:cNvPicPr>
            <a:picLocks noChangeAspect="1"/>
          </p:cNvPicPr>
          <p:nvPr/>
        </p:nvPicPr>
        <p:blipFill>
          <a:blip r:embed="rId2"/>
          <a:srcRect l="32257" t="16898" r="41971" b="770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50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857224" y="3571876"/>
            <a:ext cx="7143800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51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Sous-titre 3"/>
          <p:cNvSpPr txBox="1">
            <a:spLocks/>
          </p:cNvSpPr>
          <p:nvPr/>
        </p:nvSpPr>
        <p:spPr>
          <a:xfrm>
            <a:off x="1714480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Sous-titre 3"/>
          <p:cNvSpPr txBox="1">
            <a:spLocks/>
          </p:cNvSpPr>
          <p:nvPr/>
        </p:nvSpPr>
        <p:spPr>
          <a:xfrm>
            <a:off x="785786" y="3724276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Sous-titre 3"/>
          <p:cNvSpPr txBox="1">
            <a:spLocks/>
          </p:cNvSpPr>
          <p:nvPr/>
        </p:nvSpPr>
        <p:spPr>
          <a:xfrm>
            <a:off x="7857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اثنان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Sous-titre 3"/>
          <p:cNvSpPr txBox="1">
            <a:spLocks/>
          </p:cNvSpPr>
          <p:nvPr/>
        </p:nvSpPr>
        <p:spPr>
          <a:xfrm>
            <a:off x="795310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6" name="Sous-titre 3"/>
          <p:cNvSpPr txBox="1">
            <a:spLocks/>
          </p:cNvSpPr>
          <p:nvPr/>
        </p:nvSpPr>
        <p:spPr>
          <a:xfrm>
            <a:off x="928662" y="3714752"/>
            <a:ext cx="8286808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Sous-titre 3"/>
          <p:cNvSpPr txBox="1">
            <a:spLocks/>
          </p:cNvSpPr>
          <p:nvPr/>
        </p:nvSpPr>
        <p:spPr>
          <a:xfrm>
            <a:off x="652434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8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3" name="Sous-titre 3"/>
          <p:cNvSpPr txBox="1">
            <a:spLocks/>
          </p:cNvSpPr>
          <p:nvPr/>
        </p:nvSpPr>
        <p:spPr>
          <a:xfrm>
            <a:off x="642910" y="3714776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4" name="Sous-titre 3"/>
          <p:cNvSpPr txBox="1">
            <a:spLocks/>
          </p:cNvSpPr>
          <p:nvPr/>
        </p:nvSpPr>
        <p:spPr>
          <a:xfrm>
            <a:off x="7857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5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7" grpId="0" build="p"/>
      <p:bldP spid="39" grpId="0" build="p"/>
      <p:bldP spid="40" grpId="0"/>
      <p:bldP spid="41" grpId="0"/>
      <p:bldP spid="43" grpId="0"/>
      <p:bldP spid="44" grpId="0"/>
      <p:bldP spid="46" grpId="0"/>
      <p:bldP spid="47" grpId="0"/>
      <p:bldP spid="48" grpId="0"/>
      <p:bldP spid="63" grpId="0"/>
      <p:bldP spid="64" grpId="0"/>
      <p:bldP spid="6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0.JPG"/>
          <p:cNvPicPr>
            <a:picLocks noChangeAspect="1"/>
          </p:cNvPicPr>
          <p:nvPr/>
        </p:nvPicPr>
        <p:blipFill>
          <a:blip r:embed="rId2"/>
          <a:srcRect l="32257" t="17405" r="41971" b="77013"/>
          <a:stretch>
            <a:fillRect/>
          </a:stretch>
        </p:blipFill>
        <p:spPr>
          <a:xfrm>
            <a:off x="0" y="1000108"/>
            <a:ext cx="9144000" cy="235745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Image 5" descr="ق2 فضاء الرياضيات 030.JPG"/>
          <p:cNvPicPr>
            <a:picLocks noChangeAspect="1"/>
          </p:cNvPicPr>
          <p:nvPr/>
        </p:nvPicPr>
        <p:blipFill>
          <a:blip r:embed="rId2"/>
          <a:srcRect l="57729" t="33156" r="18298" b="62755"/>
          <a:stretch>
            <a:fillRect/>
          </a:stretch>
        </p:blipFill>
        <p:spPr>
          <a:xfrm>
            <a:off x="0" y="3500438"/>
            <a:ext cx="9144000" cy="335756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4857736"/>
            <a:ext cx="2285984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fr-FR" sz="138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1670" y="4857736"/>
            <a:ext cx="2285984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fr-FR" sz="138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29124" y="4857736"/>
            <a:ext cx="2285984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fr-FR" sz="138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72330" y="4857736"/>
            <a:ext cx="2285984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12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1" name="Image 10" descr="ق2 فضاء الرياضيات 030.JPG"/>
          <p:cNvPicPr>
            <a:picLocks noChangeAspect="1"/>
          </p:cNvPicPr>
          <p:nvPr/>
        </p:nvPicPr>
        <p:blipFill>
          <a:blip r:embed="rId2"/>
          <a:srcRect l="58765" t="23297" r="18408" b="72364"/>
          <a:stretch>
            <a:fillRect/>
          </a:stretch>
        </p:blipFill>
        <p:spPr>
          <a:xfrm>
            <a:off x="0" y="0"/>
            <a:ext cx="9144000" cy="100013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 descr="ق2 فضاء الرياضيات 030.JPG"/>
          <p:cNvPicPr>
            <a:picLocks noChangeAspect="1"/>
          </p:cNvPicPr>
          <p:nvPr/>
        </p:nvPicPr>
        <p:blipFill>
          <a:blip r:embed="rId2"/>
          <a:srcRect l="32257" t="16898" r="41971" b="77013"/>
          <a:stretch>
            <a:fillRect/>
          </a:stretch>
        </p:blipFill>
        <p:spPr>
          <a:xfrm>
            <a:off x="0" y="1142984"/>
            <a:ext cx="9144000" cy="307181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4" name="Image 3" descr="ق2 فضاء الرياضيات 030.JPG"/>
          <p:cNvPicPr>
            <a:picLocks noChangeAspect="1"/>
          </p:cNvPicPr>
          <p:nvPr/>
        </p:nvPicPr>
        <p:blipFill>
          <a:blip r:embed="rId2"/>
          <a:srcRect l="33657" t="34057" r="43825" b="63086"/>
          <a:stretch>
            <a:fillRect/>
          </a:stretch>
        </p:blipFill>
        <p:spPr>
          <a:xfrm>
            <a:off x="0" y="4214818"/>
            <a:ext cx="9144000" cy="264318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00034" y="4643446"/>
            <a:ext cx="2214578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43240" y="4714884"/>
            <a:ext cx="2214578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3504" y="3929042"/>
            <a:ext cx="4286248" cy="2928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12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2" name="Image 11" descr="ق2 فضاء الرياضيات 030.JPG"/>
          <p:cNvPicPr>
            <a:picLocks noChangeAspect="1"/>
          </p:cNvPicPr>
          <p:nvPr/>
        </p:nvPicPr>
        <p:blipFill>
          <a:blip r:embed="rId2"/>
          <a:srcRect l="32994" t="23297" r="43444" b="72674"/>
          <a:stretch>
            <a:fillRect/>
          </a:stretch>
        </p:blipFill>
        <p:spPr>
          <a:xfrm>
            <a:off x="0" y="0"/>
            <a:ext cx="9144000" cy="114298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0.JPG"/>
          <p:cNvPicPr>
            <a:picLocks noChangeAspect="1"/>
          </p:cNvPicPr>
          <p:nvPr/>
        </p:nvPicPr>
        <p:blipFill>
          <a:blip r:embed="rId2"/>
          <a:srcRect l="32257" t="17913" r="41971" b="77013"/>
          <a:stretch>
            <a:fillRect/>
          </a:stretch>
        </p:blipFill>
        <p:spPr>
          <a:xfrm>
            <a:off x="0" y="1142984"/>
            <a:ext cx="9144000" cy="2928958"/>
          </a:xfrm>
          <a:prstGeom prst="rect">
            <a:avLst/>
          </a:prstGeom>
        </p:spPr>
      </p:pic>
      <p:pic>
        <p:nvPicPr>
          <p:cNvPr id="5" name="Image 4" descr="ق2 فضاء الرياضيات 030.JPG"/>
          <p:cNvPicPr>
            <a:picLocks noChangeAspect="1"/>
          </p:cNvPicPr>
          <p:nvPr/>
        </p:nvPicPr>
        <p:blipFill>
          <a:blip r:embed="rId2"/>
          <a:srcRect l="8876" t="32906" r="63576" b="63109"/>
          <a:stretch>
            <a:fillRect/>
          </a:stretch>
        </p:blipFill>
        <p:spPr>
          <a:xfrm>
            <a:off x="0" y="4071942"/>
            <a:ext cx="9144000" cy="278605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143636" y="4429132"/>
            <a:ext cx="2786050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8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12</a:t>
            </a:r>
            <a:endParaRPr lang="fr-FR" sz="138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Image 7" descr="ق2 فضاء الرياضيات 030.JPG"/>
          <p:cNvPicPr>
            <a:picLocks noChangeAspect="1"/>
          </p:cNvPicPr>
          <p:nvPr/>
        </p:nvPicPr>
        <p:blipFill>
          <a:blip r:embed="rId2"/>
          <a:srcRect l="8596" t="23566" r="68578" b="73025"/>
          <a:stretch>
            <a:fillRect/>
          </a:stretch>
        </p:blipFill>
        <p:spPr>
          <a:xfrm>
            <a:off x="0" y="0"/>
            <a:ext cx="9144000" cy="107154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0.JPG"/>
          <p:cNvPicPr>
            <a:picLocks noChangeAspect="1"/>
          </p:cNvPicPr>
          <p:nvPr/>
        </p:nvPicPr>
        <p:blipFill>
          <a:blip r:embed="rId2"/>
          <a:srcRect l="5749" t="13379" b="568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4786322"/>
            <a:ext cx="1214446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fr-FR" sz="54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14942" y="4786322"/>
            <a:ext cx="1214446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fr-FR" sz="54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29322" y="4786322"/>
            <a:ext cx="1214446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fr-FR" sz="54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15140" y="4714884"/>
            <a:ext cx="1214446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12</a:t>
            </a:r>
            <a:endParaRPr lang="fr-FR" sz="44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7422" y="4500570"/>
            <a:ext cx="1214446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fr-FR" sz="54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43240" y="4500570"/>
            <a:ext cx="1214446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fr-FR" sz="54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57620" y="4500570"/>
            <a:ext cx="1214446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12</a:t>
            </a:r>
            <a:endParaRPr lang="fr-FR" sz="44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30.JPG"/>
          <p:cNvPicPr>
            <a:picLocks noChangeAspect="1"/>
          </p:cNvPicPr>
          <p:nvPr/>
        </p:nvPicPr>
        <p:blipFill>
          <a:blip r:embed="rId2"/>
          <a:srcRect l="84564" t="38134" r="6294" b="5785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0.JPG"/>
          <p:cNvPicPr>
            <a:picLocks noChangeAspect="1"/>
          </p:cNvPicPr>
          <p:nvPr/>
        </p:nvPicPr>
        <p:blipFill>
          <a:blip r:embed="rId2"/>
          <a:srcRect l="58029" t="18028" r="19145" b="770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Image 10" descr="ق2 فضاء الرياضيات 030.JPG"/>
          <p:cNvPicPr>
            <a:picLocks noChangeAspect="1"/>
          </p:cNvPicPr>
          <p:nvPr/>
        </p:nvPicPr>
        <p:blipFill>
          <a:blip r:embed="rId2"/>
          <a:srcRect l="58765" t="23297" r="18408" b="72364"/>
          <a:stretch>
            <a:fillRect/>
          </a:stretch>
        </p:blipFill>
        <p:spPr>
          <a:xfrm>
            <a:off x="0" y="0"/>
            <a:ext cx="9144000" cy="135729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2" name="Image 11" descr="ق2 فضاء الرياضيات 030.JPG"/>
          <p:cNvPicPr>
            <a:picLocks noChangeAspect="1"/>
          </p:cNvPicPr>
          <p:nvPr/>
        </p:nvPicPr>
        <p:blipFill>
          <a:blip r:embed="rId2"/>
          <a:srcRect l="58029" t="18028" r="19145" b="77013"/>
          <a:stretch>
            <a:fillRect/>
          </a:stretch>
        </p:blipFill>
        <p:spPr>
          <a:xfrm>
            <a:off x="0" y="1142984"/>
            <a:ext cx="9144000" cy="2357454"/>
          </a:xfrm>
          <a:prstGeom prst="rect">
            <a:avLst/>
          </a:prstGeom>
        </p:spPr>
      </p:pic>
      <p:pic>
        <p:nvPicPr>
          <p:cNvPr id="14" name="Image 13" descr="ق2 فضاء الرياضيات 030.JPG"/>
          <p:cNvPicPr>
            <a:picLocks noChangeAspect="1"/>
          </p:cNvPicPr>
          <p:nvPr/>
        </p:nvPicPr>
        <p:blipFill>
          <a:blip r:embed="rId2"/>
          <a:srcRect l="57293" t="37555" r="17672" b="58106"/>
          <a:stretch>
            <a:fillRect/>
          </a:stretch>
        </p:blipFill>
        <p:spPr>
          <a:xfrm>
            <a:off x="0" y="3500438"/>
            <a:ext cx="9144000" cy="33575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3643314"/>
            <a:ext cx="9144000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3 عُلَبٍ مِنْ 5 قَارُورَاتٍ</a:t>
            </a:r>
            <a:endParaRPr lang="fr-FR" sz="9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357222" y="5143488"/>
            <a:ext cx="2214578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Plus 16"/>
          <p:cNvSpPr/>
          <p:nvPr/>
        </p:nvSpPr>
        <p:spPr>
          <a:xfrm>
            <a:off x="1357290" y="5500702"/>
            <a:ext cx="1214446" cy="8572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000232" y="5143488"/>
            <a:ext cx="2214578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Plus 18"/>
          <p:cNvSpPr/>
          <p:nvPr/>
        </p:nvSpPr>
        <p:spPr>
          <a:xfrm>
            <a:off x="3571868" y="5500702"/>
            <a:ext cx="1214446" cy="8572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214810" y="5143488"/>
            <a:ext cx="2214578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1" name="Égal 20"/>
          <p:cNvSpPr/>
          <p:nvPr/>
        </p:nvSpPr>
        <p:spPr>
          <a:xfrm>
            <a:off x="5857884" y="5572140"/>
            <a:ext cx="1428760" cy="100010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40" y="4357694"/>
            <a:ext cx="4286248" cy="2928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15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7" grpId="0" animBg="1"/>
      <p:bldP spid="18" grpId="0"/>
      <p:bldP spid="18" grpId="1"/>
      <p:bldP spid="19" grpId="0" animBg="1"/>
      <p:bldP spid="20" grpId="0"/>
      <p:bldP spid="20" grpId="1"/>
      <p:bldP spid="21" grpId="0" animBg="1"/>
      <p:bldP spid="22" grpId="0"/>
      <p:bldP spid="22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0.JPG"/>
          <p:cNvPicPr>
            <a:picLocks noChangeAspect="1"/>
          </p:cNvPicPr>
          <p:nvPr/>
        </p:nvPicPr>
        <p:blipFill>
          <a:blip r:embed="rId2"/>
          <a:srcRect l="33657" t="34057" r="43825" b="63086"/>
          <a:stretch>
            <a:fillRect/>
          </a:stretch>
        </p:blipFill>
        <p:spPr>
          <a:xfrm>
            <a:off x="0" y="4214818"/>
            <a:ext cx="9144000" cy="264318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00034" y="4643446"/>
            <a:ext cx="2214578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43240" y="4714884"/>
            <a:ext cx="2214578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3504" y="3929042"/>
            <a:ext cx="4286248" cy="2928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15</a:t>
            </a:r>
            <a:endParaRPr lang="fr-FR" sz="1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2" name="Image 11" descr="ق2 فضاء الرياضيات 030.JPG"/>
          <p:cNvPicPr>
            <a:picLocks noChangeAspect="1"/>
          </p:cNvPicPr>
          <p:nvPr/>
        </p:nvPicPr>
        <p:blipFill>
          <a:blip r:embed="rId2"/>
          <a:srcRect l="32994" t="23297" r="43444" b="72674"/>
          <a:stretch>
            <a:fillRect/>
          </a:stretch>
        </p:blipFill>
        <p:spPr>
          <a:xfrm>
            <a:off x="0" y="0"/>
            <a:ext cx="9144000" cy="114298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3" name="Image 12" descr="ق2 فضاء الرياضيات 030.JPG"/>
          <p:cNvPicPr>
            <a:picLocks noChangeAspect="1"/>
          </p:cNvPicPr>
          <p:nvPr/>
        </p:nvPicPr>
        <p:blipFill>
          <a:blip r:embed="rId2"/>
          <a:srcRect l="58029" t="18028" r="19145" b="77013"/>
          <a:stretch>
            <a:fillRect/>
          </a:stretch>
        </p:blipFill>
        <p:spPr>
          <a:xfrm>
            <a:off x="0" y="1142984"/>
            <a:ext cx="9144000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 descr="ق2 فضاء الرياضيات 030.JPG"/>
          <p:cNvPicPr>
            <a:picLocks noChangeAspect="1"/>
          </p:cNvPicPr>
          <p:nvPr/>
        </p:nvPicPr>
        <p:blipFill>
          <a:blip r:embed="rId2"/>
          <a:srcRect l="8596" t="23566" r="68578" b="73025"/>
          <a:stretch>
            <a:fillRect/>
          </a:stretch>
        </p:blipFill>
        <p:spPr>
          <a:xfrm>
            <a:off x="0" y="0"/>
            <a:ext cx="9144000" cy="107154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9" name="Image 8" descr="ق2 فضاء الرياضيات 030.JPG"/>
          <p:cNvPicPr>
            <a:picLocks noChangeAspect="1"/>
          </p:cNvPicPr>
          <p:nvPr/>
        </p:nvPicPr>
        <p:blipFill>
          <a:blip r:embed="rId2"/>
          <a:srcRect l="58029" t="18028" r="19145" b="77013"/>
          <a:stretch>
            <a:fillRect/>
          </a:stretch>
        </p:blipFill>
        <p:spPr>
          <a:xfrm>
            <a:off x="0" y="1142984"/>
            <a:ext cx="9144000" cy="2786082"/>
          </a:xfrm>
          <a:prstGeom prst="rect">
            <a:avLst/>
          </a:prstGeom>
        </p:spPr>
      </p:pic>
      <p:pic>
        <p:nvPicPr>
          <p:cNvPr id="10" name="Image 9" descr="ق2 فضاء الرياضيات 030.JPG"/>
          <p:cNvPicPr>
            <a:picLocks noChangeAspect="1"/>
          </p:cNvPicPr>
          <p:nvPr/>
        </p:nvPicPr>
        <p:blipFill>
          <a:blip r:embed="rId2"/>
          <a:srcRect l="7958" t="37555" r="67007" b="58416"/>
          <a:stretch>
            <a:fillRect/>
          </a:stretch>
        </p:blipFill>
        <p:spPr>
          <a:xfrm>
            <a:off x="0" y="3857628"/>
            <a:ext cx="9144000" cy="30003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15172" y="4000504"/>
            <a:ext cx="2786050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15</a:t>
            </a:r>
            <a:endParaRPr lang="fr-FR" sz="138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0.JPG"/>
          <p:cNvPicPr>
            <a:picLocks noChangeAspect="1"/>
          </p:cNvPicPr>
          <p:nvPr/>
        </p:nvPicPr>
        <p:blipFill>
          <a:blip r:embed="rId2"/>
          <a:srcRect l="3906" t="43706" r="1562" b="397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أكتب العدد بالحروف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0.JPG"/>
          <p:cNvPicPr>
            <a:picLocks noChangeAspect="1"/>
          </p:cNvPicPr>
          <p:nvPr/>
        </p:nvPicPr>
        <p:blipFill>
          <a:blip r:embed="rId2"/>
          <a:srcRect l="46002" t="43706" r="1562" b="397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0430" y="2643182"/>
            <a:ext cx="2000264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18</a:t>
            </a:r>
            <a:endParaRPr lang="fr-FR" sz="9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1934" y="4714884"/>
            <a:ext cx="2000264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fr-FR" sz="9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57818" y="4786322"/>
            <a:ext cx="2000264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fr-FR" sz="9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72264" y="4857760"/>
            <a:ext cx="2000264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18</a:t>
            </a:r>
            <a:endParaRPr lang="fr-FR" sz="9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1CA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1CA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0.JPG"/>
          <p:cNvPicPr>
            <a:picLocks noChangeAspect="1"/>
          </p:cNvPicPr>
          <p:nvPr/>
        </p:nvPicPr>
        <p:blipFill>
          <a:blip r:embed="rId2"/>
          <a:srcRect l="3906" t="43706" r="54736" b="402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7290" y="3286124"/>
            <a:ext cx="2000264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36</a:t>
            </a:r>
            <a:endParaRPr lang="fr-FR" sz="9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57222" y="4786322"/>
            <a:ext cx="2000264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12</a:t>
            </a:r>
            <a:endParaRPr lang="fr-FR" sz="9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5852" y="4786322"/>
            <a:ext cx="2000264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fr-FR" sz="9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43240" y="4857760"/>
            <a:ext cx="2000264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36</a:t>
            </a:r>
            <a:endParaRPr lang="fr-FR" sz="9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1CA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1CA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4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تقويمية</a:t>
            </a:r>
            <a:endParaRPr kumimoji="0" lang="fr-FR" sz="8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0.JPG"/>
          <p:cNvPicPr>
            <a:picLocks noChangeAspect="1"/>
          </p:cNvPicPr>
          <p:nvPr/>
        </p:nvPicPr>
        <p:blipFill>
          <a:blip r:embed="rId2"/>
          <a:srcRect l="3125" t="60490" b="2482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5786446" y="214290"/>
            <a:ext cx="1143008" cy="464347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857620" y="214290"/>
            <a:ext cx="1714512" cy="4795870"/>
          </a:xfrm>
          <a:prstGeom prst="roundRect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071934" y="2857496"/>
            <a:ext cx="2000264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12</a:t>
            </a:r>
            <a:endParaRPr lang="fr-FR" sz="6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8860" y="2071678"/>
            <a:ext cx="1071570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fr-FR" sz="9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Multiplier 8"/>
          <p:cNvSpPr/>
          <p:nvPr/>
        </p:nvSpPr>
        <p:spPr>
          <a:xfrm>
            <a:off x="1928794" y="3571876"/>
            <a:ext cx="857256" cy="7143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428860" y="3357562"/>
            <a:ext cx="1071570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fr-FR" sz="9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5143512"/>
            <a:ext cx="1428760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428860" y="4643446"/>
            <a:ext cx="1071570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9</a:t>
            </a:r>
            <a:endParaRPr lang="fr-FR" sz="9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596" y="2071678"/>
            <a:ext cx="1071570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fr-FR" sz="9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Multiplier 13"/>
          <p:cNvSpPr/>
          <p:nvPr/>
        </p:nvSpPr>
        <p:spPr>
          <a:xfrm>
            <a:off x="-71470" y="3571876"/>
            <a:ext cx="857256" cy="7143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28596" y="3357562"/>
            <a:ext cx="1071570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fr-FR" sz="9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5720" y="5143512"/>
            <a:ext cx="1428760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0" y="4643446"/>
            <a:ext cx="1857356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15</a:t>
            </a:r>
            <a:endParaRPr lang="fr-FR" sz="9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1CA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1CA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1CA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1CA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1CA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1CA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1CA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7" grpId="1"/>
      <p:bldP spid="8" grpId="0"/>
      <p:bldP spid="8" grpId="1"/>
      <p:bldP spid="9" grpId="0" animBg="1"/>
      <p:bldP spid="10" grpId="0"/>
      <p:bldP spid="10" grpId="1"/>
      <p:bldP spid="11" grpId="0" animBg="1"/>
      <p:bldP spid="12" grpId="0"/>
      <p:bldP spid="12" grpId="1"/>
      <p:bldP spid="13" grpId="0"/>
      <p:bldP spid="13" grpId="1"/>
      <p:bldP spid="14" grpId="0" animBg="1"/>
      <p:bldP spid="15" grpId="0"/>
      <p:bldP spid="15" grpId="1"/>
      <p:bldP spid="16" grpId="0" animBg="1"/>
      <p:bldP spid="17" grpId="0"/>
      <p:bldP spid="17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0.JPG"/>
          <p:cNvPicPr>
            <a:picLocks noChangeAspect="1"/>
          </p:cNvPicPr>
          <p:nvPr/>
        </p:nvPicPr>
        <p:blipFill>
          <a:blip r:embed="rId2"/>
          <a:srcRect l="54389" t="74748" r="2280" b="1358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00760" y="3714752"/>
            <a:ext cx="1071570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fr-FR" sz="9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15206" y="3714752"/>
            <a:ext cx="1714512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20</a:t>
            </a:r>
            <a:endParaRPr lang="fr-FR" sz="9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0.JPG"/>
          <p:cNvPicPr>
            <a:picLocks noChangeAspect="1"/>
          </p:cNvPicPr>
          <p:nvPr/>
        </p:nvPicPr>
        <p:blipFill>
          <a:blip r:embed="rId2"/>
          <a:srcRect l="2697" t="75234" r="60814" b="1196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7290" y="2786058"/>
            <a:ext cx="1071570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fr-FR" sz="138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6050" y="2857496"/>
            <a:ext cx="2143140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20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0.JPG"/>
          <p:cNvPicPr>
            <a:picLocks noChangeAspect="1"/>
          </p:cNvPicPr>
          <p:nvPr/>
        </p:nvPicPr>
        <p:blipFill>
          <a:blip r:embed="rId2"/>
          <a:srcRect l="2697" t="74748" r="2280" b="969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29520" y="2428868"/>
            <a:ext cx="1071570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fr-FR" sz="6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58148" y="2500306"/>
            <a:ext cx="1714512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8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20</a:t>
            </a:r>
            <a:endParaRPr lang="fr-FR" sz="48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2285992"/>
            <a:ext cx="1071570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fr-FR" sz="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34" y="2357430"/>
            <a:ext cx="2143140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20</a:t>
            </a:r>
            <a:endParaRPr lang="fr-FR" sz="6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20" y="4786322"/>
            <a:ext cx="2143140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5×4</a:t>
            </a:r>
            <a:endParaRPr lang="fr-FR" sz="8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4678" y="4786322"/>
            <a:ext cx="2143140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4×5</a:t>
            </a:r>
            <a:endParaRPr lang="fr-FR" sz="8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7422" y="4786322"/>
            <a:ext cx="1071570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=</a:t>
            </a:r>
            <a:endParaRPr lang="fr-FR" sz="138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1CA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307848"/>
            <a:ext cx="4681728" cy="624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خمسون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ستون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سبعون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632</Words>
  <Application>Microsoft Office PowerPoint</Application>
  <PresentationFormat>Affichage à l'écran (4:3)</PresentationFormat>
  <Paragraphs>296</Paragraphs>
  <Slides>67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67</vt:i4>
      </vt:variant>
    </vt:vector>
  </HeadingPairs>
  <TitlesOfParts>
    <vt:vector size="68" baseType="lpstr">
      <vt:lpstr>Thème Office</vt:lpstr>
      <vt:lpstr>    </vt:lpstr>
      <vt:lpstr>أقرأ الأعداد بالأرقام  من 50 إلى 60  تصاعديا</vt:lpstr>
      <vt:lpstr>Diapositive 3</vt:lpstr>
      <vt:lpstr>أقرأ الأعداد بالأرقام  من 60 إلى 50  تنازليا</vt:lpstr>
      <vt:lpstr>Diapositive 5</vt:lpstr>
      <vt:lpstr>أكتب العدد بالحروف</vt:lpstr>
      <vt:lpstr>Diapositive 7</vt:lpstr>
      <vt:lpstr>Diapositive 8</vt:lpstr>
      <vt:lpstr>Diapositive 9</vt:lpstr>
      <vt:lpstr>Diapositive 10</vt:lpstr>
      <vt:lpstr>Diapositive 11</vt:lpstr>
      <vt:lpstr>أكتب العدد بالأرقام</vt:lpstr>
      <vt:lpstr>Diapositive 13</vt:lpstr>
      <vt:lpstr>Diapositive 14</vt:lpstr>
      <vt:lpstr>Diapositive 15</vt:lpstr>
      <vt:lpstr>Diapositive 16</vt:lpstr>
      <vt:lpstr>Diapositive 17</vt:lpstr>
      <vt:lpstr>أجد عدد محصور بين عددين</vt:lpstr>
      <vt:lpstr>Diapositive 19</vt:lpstr>
      <vt:lpstr>Diapositive 20</vt:lpstr>
      <vt:lpstr>Diapositive 21</vt:lpstr>
      <vt:lpstr>Diapositive 22</vt:lpstr>
      <vt:lpstr>Diapositive 23</vt:lpstr>
      <vt:lpstr>حصة 1</vt:lpstr>
      <vt:lpstr>يتعلق الأمر بنشاط ينجزه المتعلمون من أجل أن يدركوا أن الكتابة الضربية ا × ب يمكن أن تستعمل لترميز عدد مجموعات أشياء في معزل عن أي ترتيب فضائي. </vt:lpstr>
      <vt:lpstr>بطاقات مكتوب عليها كتابات ضربية. أقراص، أو أقلام، أو حبات فاصوليا </vt:lpstr>
      <vt:lpstr>تتوفر كل مجموعة على مجموع البطاقات داخل غلاف . يسحب كل فرد من مجموعة بطاقة ويضعها على طاولة مجموعته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حصة 2</vt:lpstr>
      <vt:lpstr>بطاقات تمثيلية من 5 و 10 و 20 سنتيمات . بطاقات رسوم لقطع حلوى  </vt:lpstr>
      <vt:lpstr>يختار المتعلم عددا من بطاقات قطع الحلوى و يعد طفل آخر عدد البطاقات و يلاحظ ثمن القطعة الواحدة و يحدد البطاقات التمثيلية أو القطع النقدية الواجب دفعها </vt:lpstr>
      <vt:lpstr>Diapositive 44</vt:lpstr>
      <vt:lpstr>حصة 3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حصة 4</vt:lpstr>
      <vt:lpstr>Diapositive 63</vt:lpstr>
      <vt:lpstr>Diapositive 64</vt:lpstr>
      <vt:lpstr>Diapositive 65</vt:lpstr>
      <vt:lpstr>Diapositive 66</vt:lpstr>
      <vt:lpstr>Diapositive 67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Unicornis</dc:creator>
  <cp:lastModifiedBy>Unicornis</cp:lastModifiedBy>
  <cp:revision>37</cp:revision>
  <dcterms:created xsi:type="dcterms:W3CDTF">2010-10-24T22:02:12Z</dcterms:created>
  <dcterms:modified xsi:type="dcterms:W3CDTF">2010-10-28T16:19:17Z</dcterms:modified>
</cp:coreProperties>
</file>