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56" r:id="rId45"/>
    <p:sldId id="299" r:id="rId46"/>
    <p:sldId id="301" r:id="rId47"/>
    <p:sldId id="303" r:id="rId48"/>
    <p:sldId id="304" r:id="rId49"/>
    <p:sldId id="305" r:id="rId50"/>
    <p:sldId id="302" r:id="rId51"/>
    <p:sldId id="307" r:id="rId52"/>
    <p:sldId id="308" r:id="rId53"/>
    <p:sldId id="306" r:id="rId54"/>
    <p:sldId id="310" r:id="rId55"/>
    <p:sldId id="311" r:id="rId56"/>
    <p:sldId id="309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AE5FA-4E0D-41AA-84D2-D0477BDB5739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B0A9-58DE-44B6-A44E-D1EF7C29B7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BF40-3522-42C6-9E3A-D474A3866766}" type="datetimeFigureOut">
              <a:rPr lang="fr-FR" smtClean="0"/>
              <a:pPr/>
              <a:t>25/10/2010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0F88-C269-405F-B036-31FAD24CE2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يتعرف المتعلم كتابة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جداء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جمعه و إيجاد قيمته.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يتأكد من أن عدد الخانات المرتبة في شكل مستطيل في جدول يحدد بعدد السطور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الأعمدة.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009 أتعرف الضرب 1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إنشاء مجموعات تبعا لخاصيات الشكل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اللون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يتوزع التلاميذ على مجموعات من 5 إلى 6 عناصر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7158" y="1643050"/>
            <a:ext cx="928694" cy="8572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285720" y="2928934"/>
            <a:ext cx="1000132" cy="1000132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4429132"/>
            <a:ext cx="1143008" cy="5715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>
            <a:off x="285720" y="5715016"/>
            <a:ext cx="1143008" cy="928694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نريد أن نلون هذه الأشكال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ألوان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فما هو عدد الأشكال التي سيتم الحصول عليه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لا ينبغي الحصول على مثلثين من لون واحد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الإنجاز: نقدم المسألة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يتم البحث داخل كل مجموعة عن الحل مع التنبيه إلى أن الحل يمكن التعبير عنه بعدة أشكال .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MA" sz="36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تتاح</a:t>
            </a:r>
            <a:r>
              <a:rPr kumimoji="0" lang="ar-MA" sz="36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الفرصة لأفراد كل مجموعة لتبادل الآراء </a:t>
            </a:r>
            <a:r>
              <a:rPr kumimoji="0" lang="ar-MA" sz="3600" b="1" i="0" u="none" strike="noStrike" kern="1200" spc="50" normalizeH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</a:t>
            </a:r>
            <a:r>
              <a:rPr kumimoji="0" lang="ar-MA" sz="36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اقتراح</a:t>
            </a: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الاستراتيجيات </a:t>
            </a:r>
            <a:r>
              <a:rPr lang="ar-MA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مناقشتها</a:t>
            </a:r>
            <a:endParaRPr kumimoji="0" lang="fr-FR" sz="3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الإنجاز: نقدم المسألة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يتم التأكد من نتائج العمل بتلوين الأشكال المطلوبة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تمثيل النشاط داخل جدول ذي مدخلين .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الإنجاز: نقدم المسألة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7158" y="1643050"/>
            <a:ext cx="928694" cy="8572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285720" y="2928934"/>
            <a:ext cx="1000132" cy="1000132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4429132"/>
            <a:ext cx="1143008" cy="5715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3286116" y="5643578"/>
            <a:ext cx="1143008" cy="928694"/>
          </a:xfrm>
          <a:prstGeom prst="triangl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85918" y="1643050"/>
            <a:ext cx="928694" cy="8572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14678" y="1643050"/>
            <a:ext cx="928694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86314" y="1643050"/>
            <a:ext cx="928694" cy="85725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86512" y="1643050"/>
            <a:ext cx="928694" cy="85725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786710" y="1643050"/>
            <a:ext cx="928694" cy="857256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1714480" y="2928934"/>
            <a:ext cx="1000132" cy="1000132"/>
          </a:xfrm>
          <a:prstGeom prst="flowChartConnector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3214678" y="2928934"/>
            <a:ext cx="1000132" cy="1000132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4786314" y="2928934"/>
            <a:ext cx="1000132" cy="1000132"/>
          </a:xfrm>
          <a:prstGeom prst="flowChartConnector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6286512" y="2928934"/>
            <a:ext cx="1000132" cy="1000132"/>
          </a:xfrm>
          <a:prstGeom prst="flowChartConnector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7786710" y="2928934"/>
            <a:ext cx="1000132" cy="1000132"/>
          </a:xfrm>
          <a:prstGeom prst="flowChartConnector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14480" y="4500570"/>
            <a:ext cx="1143008" cy="57150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14678" y="4429132"/>
            <a:ext cx="1143008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14876" y="4500570"/>
            <a:ext cx="1143008" cy="571504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86512" y="4429132"/>
            <a:ext cx="1143008" cy="571504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786710" y="4429132"/>
            <a:ext cx="1143008" cy="571504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>
            <a:off x="1714480" y="5715016"/>
            <a:ext cx="1143008" cy="928694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/>
          <p:cNvSpPr/>
          <p:nvPr/>
        </p:nvSpPr>
        <p:spPr>
          <a:xfrm>
            <a:off x="285720" y="5715016"/>
            <a:ext cx="1143008" cy="928694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>
            <a:off x="4714876" y="5643578"/>
            <a:ext cx="1143008" cy="928694"/>
          </a:xfrm>
          <a:prstGeom prst="triangle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>
            <a:off x="6286512" y="5572140"/>
            <a:ext cx="1143008" cy="928694"/>
          </a:xfrm>
          <a:prstGeom prst="triangl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>
            <a:off x="7786710" y="5643578"/>
            <a:ext cx="1143008" cy="928694"/>
          </a:xfrm>
          <a:prstGeom prst="triangl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0"/>
          <a:ext cx="9144000" cy="4507244"/>
        </p:xfrm>
        <a:graphic>
          <a:graphicData uri="http://schemas.openxmlformats.org/drawingml/2006/table">
            <a:tbl>
              <a:tblPr firstRow="1" firstCol="1" lastRow="1" lastCol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14355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045467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079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8316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8316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8596" y="928670"/>
            <a:ext cx="522390" cy="5934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8" name="Organigramme : Connecteur 7"/>
          <p:cNvSpPr/>
          <p:nvPr/>
        </p:nvSpPr>
        <p:spPr>
          <a:xfrm>
            <a:off x="508963" y="1928802"/>
            <a:ext cx="562575" cy="692399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9" name="Rectangle 8"/>
          <p:cNvSpPr/>
          <p:nvPr/>
        </p:nvSpPr>
        <p:spPr>
          <a:xfrm>
            <a:off x="500034" y="3000372"/>
            <a:ext cx="642942" cy="395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1" name="Rectangle 10"/>
          <p:cNvSpPr/>
          <p:nvPr/>
        </p:nvSpPr>
        <p:spPr>
          <a:xfrm>
            <a:off x="2071670" y="928670"/>
            <a:ext cx="522390" cy="59348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2" name="Rectangle 11"/>
          <p:cNvSpPr/>
          <p:nvPr/>
        </p:nvSpPr>
        <p:spPr>
          <a:xfrm>
            <a:off x="3643306" y="928670"/>
            <a:ext cx="522390" cy="59348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3" name="Rectangle 12"/>
          <p:cNvSpPr/>
          <p:nvPr/>
        </p:nvSpPr>
        <p:spPr>
          <a:xfrm>
            <a:off x="5214942" y="928670"/>
            <a:ext cx="522390" cy="593487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4" name="Rectangle 13"/>
          <p:cNvSpPr/>
          <p:nvPr/>
        </p:nvSpPr>
        <p:spPr>
          <a:xfrm>
            <a:off x="6715140" y="857232"/>
            <a:ext cx="522390" cy="593487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5" name="Rectangle 14"/>
          <p:cNvSpPr/>
          <p:nvPr/>
        </p:nvSpPr>
        <p:spPr>
          <a:xfrm>
            <a:off x="8143900" y="928670"/>
            <a:ext cx="522390" cy="593487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6" name="Organigramme : Connecteur 15"/>
          <p:cNvSpPr/>
          <p:nvPr/>
        </p:nvSpPr>
        <p:spPr>
          <a:xfrm>
            <a:off x="2071670" y="1857364"/>
            <a:ext cx="562575" cy="692399"/>
          </a:xfrm>
          <a:prstGeom prst="flowChartConnector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7" name="Organigramme : Connecteur 16"/>
          <p:cNvSpPr/>
          <p:nvPr/>
        </p:nvSpPr>
        <p:spPr>
          <a:xfrm>
            <a:off x="3571868" y="1928802"/>
            <a:ext cx="562575" cy="692399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8" name="Organigramme : Connecteur 17"/>
          <p:cNvSpPr/>
          <p:nvPr/>
        </p:nvSpPr>
        <p:spPr>
          <a:xfrm>
            <a:off x="5072066" y="1928802"/>
            <a:ext cx="562575" cy="692399"/>
          </a:xfrm>
          <a:prstGeom prst="flowChartConnector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9" name="Organigramme : Connecteur 18"/>
          <p:cNvSpPr/>
          <p:nvPr/>
        </p:nvSpPr>
        <p:spPr>
          <a:xfrm>
            <a:off x="6643702" y="1928802"/>
            <a:ext cx="562575" cy="692399"/>
          </a:xfrm>
          <a:prstGeom prst="flowChartConnector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0" name="Organigramme : Connecteur 19"/>
          <p:cNvSpPr/>
          <p:nvPr/>
        </p:nvSpPr>
        <p:spPr>
          <a:xfrm>
            <a:off x="8072462" y="1857364"/>
            <a:ext cx="562575" cy="692399"/>
          </a:xfrm>
          <a:prstGeom prst="flowChartConnector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1" name="Rectangle 20"/>
          <p:cNvSpPr/>
          <p:nvPr/>
        </p:nvSpPr>
        <p:spPr>
          <a:xfrm>
            <a:off x="2071670" y="3000372"/>
            <a:ext cx="642942" cy="39565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2" name="Rectangle 21"/>
          <p:cNvSpPr/>
          <p:nvPr/>
        </p:nvSpPr>
        <p:spPr>
          <a:xfrm>
            <a:off x="3500430" y="3000372"/>
            <a:ext cx="642942" cy="39565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3" name="Rectangle 22"/>
          <p:cNvSpPr/>
          <p:nvPr/>
        </p:nvSpPr>
        <p:spPr>
          <a:xfrm>
            <a:off x="5072066" y="3000372"/>
            <a:ext cx="642942" cy="395658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Rectangle 23"/>
          <p:cNvSpPr/>
          <p:nvPr/>
        </p:nvSpPr>
        <p:spPr>
          <a:xfrm>
            <a:off x="6572264" y="3071810"/>
            <a:ext cx="642942" cy="395658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5" name="Rectangle 24"/>
          <p:cNvSpPr/>
          <p:nvPr/>
        </p:nvSpPr>
        <p:spPr>
          <a:xfrm>
            <a:off x="8001024" y="2928934"/>
            <a:ext cx="642942" cy="395658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1" name="Triangle isocèle 30"/>
          <p:cNvSpPr/>
          <p:nvPr/>
        </p:nvSpPr>
        <p:spPr>
          <a:xfrm>
            <a:off x="3571868" y="3786190"/>
            <a:ext cx="642942" cy="642943"/>
          </a:xfrm>
          <a:prstGeom prst="triangl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2" name="Triangle isocèle 31"/>
          <p:cNvSpPr/>
          <p:nvPr/>
        </p:nvSpPr>
        <p:spPr>
          <a:xfrm>
            <a:off x="2071670" y="3786190"/>
            <a:ext cx="642942" cy="642943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3" name="Triangle isocèle 32"/>
          <p:cNvSpPr/>
          <p:nvPr/>
        </p:nvSpPr>
        <p:spPr>
          <a:xfrm>
            <a:off x="285720" y="3786190"/>
            <a:ext cx="642942" cy="642943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4" name="Triangle isocèle 33"/>
          <p:cNvSpPr/>
          <p:nvPr/>
        </p:nvSpPr>
        <p:spPr>
          <a:xfrm>
            <a:off x="5072066" y="3714752"/>
            <a:ext cx="642942" cy="642943"/>
          </a:xfrm>
          <a:prstGeom prst="triangle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5" name="Triangle isocèle 34"/>
          <p:cNvSpPr/>
          <p:nvPr/>
        </p:nvSpPr>
        <p:spPr>
          <a:xfrm>
            <a:off x="6500826" y="3714752"/>
            <a:ext cx="642942" cy="642943"/>
          </a:xfrm>
          <a:prstGeom prst="triangl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6" name="Triangle isocèle 35"/>
          <p:cNvSpPr/>
          <p:nvPr/>
        </p:nvSpPr>
        <p:spPr>
          <a:xfrm>
            <a:off x="7929586" y="3714751"/>
            <a:ext cx="642942" cy="642943"/>
          </a:xfrm>
          <a:prstGeom prst="triangl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يتم التعبير عن النتائج </a:t>
            </a:r>
            <a:r>
              <a:rPr lang="ar-MA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بالتعابير</a:t>
            </a: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المعتادة مثل: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لدينا 4 أشكال </a:t>
            </a:r>
            <a:r>
              <a:rPr kumimoji="0" lang="ar-MA" sz="44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 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ألوان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أربع مرات </a:t>
            </a: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5 </a:t>
            </a: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 </a:t>
            </a: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خمسة </a:t>
            </a: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مرات 4</a:t>
            </a: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0"/>
          <a:ext cx="9144000" cy="4507244"/>
        </p:xfrm>
        <a:graphic>
          <a:graphicData uri="http://schemas.openxmlformats.org/drawingml/2006/table">
            <a:tbl>
              <a:tblPr firstRow="1" firstCol="1" lastRow="1" lastCol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14355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045467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079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8316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8316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8596" y="928670"/>
            <a:ext cx="522390" cy="5934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8" name="Organigramme : Connecteur 7"/>
          <p:cNvSpPr/>
          <p:nvPr/>
        </p:nvSpPr>
        <p:spPr>
          <a:xfrm>
            <a:off x="508963" y="1928802"/>
            <a:ext cx="562575" cy="692399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9" name="Rectangle 8"/>
          <p:cNvSpPr/>
          <p:nvPr/>
        </p:nvSpPr>
        <p:spPr>
          <a:xfrm>
            <a:off x="500034" y="3000372"/>
            <a:ext cx="642942" cy="395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1" name="Rectangle 10"/>
          <p:cNvSpPr/>
          <p:nvPr/>
        </p:nvSpPr>
        <p:spPr>
          <a:xfrm>
            <a:off x="2071670" y="928670"/>
            <a:ext cx="522390" cy="59348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2" name="Rectangle 11"/>
          <p:cNvSpPr/>
          <p:nvPr/>
        </p:nvSpPr>
        <p:spPr>
          <a:xfrm>
            <a:off x="3643306" y="928670"/>
            <a:ext cx="522390" cy="59348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3" name="Rectangle 12"/>
          <p:cNvSpPr/>
          <p:nvPr/>
        </p:nvSpPr>
        <p:spPr>
          <a:xfrm>
            <a:off x="5214942" y="928670"/>
            <a:ext cx="522390" cy="593487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4" name="Rectangle 13"/>
          <p:cNvSpPr/>
          <p:nvPr/>
        </p:nvSpPr>
        <p:spPr>
          <a:xfrm>
            <a:off x="6715140" y="857232"/>
            <a:ext cx="522390" cy="593487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5" name="Rectangle 14"/>
          <p:cNvSpPr/>
          <p:nvPr/>
        </p:nvSpPr>
        <p:spPr>
          <a:xfrm>
            <a:off x="8143900" y="928670"/>
            <a:ext cx="522390" cy="593487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6" name="Organigramme : Connecteur 15"/>
          <p:cNvSpPr/>
          <p:nvPr/>
        </p:nvSpPr>
        <p:spPr>
          <a:xfrm>
            <a:off x="2071670" y="1857364"/>
            <a:ext cx="562575" cy="692399"/>
          </a:xfrm>
          <a:prstGeom prst="flowChartConnector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7" name="Organigramme : Connecteur 16"/>
          <p:cNvSpPr/>
          <p:nvPr/>
        </p:nvSpPr>
        <p:spPr>
          <a:xfrm>
            <a:off x="3571868" y="1928802"/>
            <a:ext cx="562575" cy="692399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8" name="Organigramme : Connecteur 17"/>
          <p:cNvSpPr/>
          <p:nvPr/>
        </p:nvSpPr>
        <p:spPr>
          <a:xfrm>
            <a:off x="5072066" y="1928802"/>
            <a:ext cx="562575" cy="692399"/>
          </a:xfrm>
          <a:prstGeom prst="flowChartConnector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9" name="Organigramme : Connecteur 18"/>
          <p:cNvSpPr/>
          <p:nvPr/>
        </p:nvSpPr>
        <p:spPr>
          <a:xfrm>
            <a:off x="6643702" y="1928802"/>
            <a:ext cx="562575" cy="692399"/>
          </a:xfrm>
          <a:prstGeom prst="flowChartConnector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0" name="Organigramme : Connecteur 19"/>
          <p:cNvSpPr/>
          <p:nvPr/>
        </p:nvSpPr>
        <p:spPr>
          <a:xfrm>
            <a:off x="8072462" y="1857364"/>
            <a:ext cx="562575" cy="692399"/>
          </a:xfrm>
          <a:prstGeom prst="flowChartConnector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1" name="Rectangle 20"/>
          <p:cNvSpPr/>
          <p:nvPr/>
        </p:nvSpPr>
        <p:spPr>
          <a:xfrm>
            <a:off x="2071670" y="3000372"/>
            <a:ext cx="642942" cy="39565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2" name="Rectangle 21"/>
          <p:cNvSpPr/>
          <p:nvPr/>
        </p:nvSpPr>
        <p:spPr>
          <a:xfrm>
            <a:off x="3500430" y="3000372"/>
            <a:ext cx="642942" cy="39565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3" name="Rectangle 22"/>
          <p:cNvSpPr/>
          <p:nvPr/>
        </p:nvSpPr>
        <p:spPr>
          <a:xfrm>
            <a:off x="5072066" y="3000372"/>
            <a:ext cx="642942" cy="395658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Rectangle 23"/>
          <p:cNvSpPr/>
          <p:nvPr/>
        </p:nvSpPr>
        <p:spPr>
          <a:xfrm>
            <a:off x="6572264" y="3071810"/>
            <a:ext cx="642942" cy="395658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5" name="Rectangle 24"/>
          <p:cNvSpPr/>
          <p:nvPr/>
        </p:nvSpPr>
        <p:spPr>
          <a:xfrm>
            <a:off x="8001024" y="2928934"/>
            <a:ext cx="642942" cy="395658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1" name="Triangle isocèle 30"/>
          <p:cNvSpPr/>
          <p:nvPr/>
        </p:nvSpPr>
        <p:spPr>
          <a:xfrm>
            <a:off x="3571868" y="3786190"/>
            <a:ext cx="642942" cy="642943"/>
          </a:xfrm>
          <a:prstGeom prst="triangl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2" name="Triangle isocèle 31"/>
          <p:cNvSpPr/>
          <p:nvPr/>
        </p:nvSpPr>
        <p:spPr>
          <a:xfrm>
            <a:off x="2071670" y="3786190"/>
            <a:ext cx="642942" cy="642943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3" name="Triangle isocèle 32"/>
          <p:cNvSpPr/>
          <p:nvPr/>
        </p:nvSpPr>
        <p:spPr>
          <a:xfrm>
            <a:off x="285720" y="3786190"/>
            <a:ext cx="642942" cy="642943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4" name="Triangle isocèle 33"/>
          <p:cNvSpPr/>
          <p:nvPr/>
        </p:nvSpPr>
        <p:spPr>
          <a:xfrm>
            <a:off x="5072066" y="3714752"/>
            <a:ext cx="642942" cy="642943"/>
          </a:xfrm>
          <a:prstGeom prst="triangle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5" name="Triangle isocèle 34"/>
          <p:cNvSpPr/>
          <p:nvPr/>
        </p:nvSpPr>
        <p:spPr>
          <a:xfrm>
            <a:off x="6500826" y="3714752"/>
            <a:ext cx="642942" cy="642943"/>
          </a:xfrm>
          <a:prstGeom prst="triangl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6" name="Triangle isocèle 35"/>
          <p:cNvSpPr/>
          <p:nvPr/>
        </p:nvSpPr>
        <p:spPr>
          <a:xfrm>
            <a:off x="7929586" y="3714751"/>
            <a:ext cx="642942" cy="642943"/>
          </a:xfrm>
          <a:prstGeom prst="triangl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يتم اقتراح الكتابة أو </a:t>
            </a:r>
            <a:r>
              <a:rPr lang="ar-MA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الجداء</a:t>
            </a:r>
            <a:r>
              <a:rPr lang="ar-MA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بتحويل التعبير :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ar-MA" sz="44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أشكال 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 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مرات: 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4×5 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أو </a:t>
            </a:r>
            <a:r>
              <a:rPr kumimoji="0" lang="ar-MA" sz="44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5×4</a:t>
            </a:r>
            <a:endParaRPr kumimoji="0" lang="fr-FR" sz="4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0"/>
          <a:ext cx="9144000" cy="4507244"/>
        </p:xfrm>
        <a:graphic>
          <a:graphicData uri="http://schemas.openxmlformats.org/drawingml/2006/table">
            <a:tbl>
              <a:tblPr firstRow="1" firstCol="1" lastRow="1" lastCol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14355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045467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0790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8316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8316"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8596" y="928670"/>
            <a:ext cx="522390" cy="5934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8" name="Organigramme : Connecteur 7"/>
          <p:cNvSpPr/>
          <p:nvPr/>
        </p:nvSpPr>
        <p:spPr>
          <a:xfrm>
            <a:off x="508963" y="1928802"/>
            <a:ext cx="562575" cy="692399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9" name="Rectangle 8"/>
          <p:cNvSpPr/>
          <p:nvPr/>
        </p:nvSpPr>
        <p:spPr>
          <a:xfrm>
            <a:off x="500034" y="3000372"/>
            <a:ext cx="642942" cy="395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1" name="Rectangle 10"/>
          <p:cNvSpPr/>
          <p:nvPr/>
        </p:nvSpPr>
        <p:spPr>
          <a:xfrm>
            <a:off x="2071670" y="928670"/>
            <a:ext cx="522390" cy="59348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2" name="Rectangle 11"/>
          <p:cNvSpPr/>
          <p:nvPr/>
        </p:nvSpPr>
        <p:spPr>
          <a:xfrm>
            <a:off x="3643306" y="928670"/>
            <a:ext cx="522390" cy="59348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3" name="Rectangle 12"/>
          <p:cNvSpPr/>
          <p:nvPr/>
        </p:nvSpPr>
        <p:spPr>
          <a:xfrm>
            <a:off x="5214942" y="928670"/>
            <a:ext cx="522390" cy="593487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4" name="Rectangle 13"/>
          <p:cNvSpPr/>
          <p:nvPr/>
        </p:nvSpPr>
        <p:spPr>
          <a:xfrm>
            <a:off x="6715140" y="857232"/>
            <a:ext cx="522390" cy="593487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5" name="Rectangle 14"/>
          <p:cNvSpPr/>
          <p:nvPr/>
        </p:nvSpPr>
        <p:spPr>
          <a:xfrm>
            <a:off x="8143900" y="928670"/>
            <a:ext cx="522390" cy="593487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6" name="Organigramme : Connecteur 15"/>
          <p:cNvSpPr/>
          <p:nvPr/>
        </p:nvSpPr>
        <p:spPr>
          <a:xfrm>
            <a:off x="2071670" y="1857364"/>
            <a:ext cx="562575" cy="692399"/>
          </a:xfrm>
          <a:prstGeom prst="flowChartConnector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7" name="Organigramme : Connecteur 16"/>
          <p:cNvSpPr/>
          <p:nvPr/>
        </p:nvSpPr>
        <p:spPr>
          <a:xfrm>
            <a:off x="3571868" y="1928802"/>
            <a:ext cx="562575" cy="692399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8" name="Organigramme : Connecteur 17"/>
          <p:cNvSpPr/>
          <p:nvPr/>
        </p:nvSpPr>
        <p:spPr>
          <a:xfrm>
            <a:off x="5072066" y="1928802"/>
            <a:ext cx="562575" cy="692399"/>
          </a:xfrm>
          <a:prstGeom prst="flowChartConnector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19" name="Organigramme : Connecteur 18"/>
          <p:cNvSpPr/>
          <p:nvPr/>
        </p:nvSpPr>
        <p:spPr>
          <a:xfrm>
            <a:off x="6643702" y="1928802"/>
            <a:ext cx="562575" cy="692399"/>
          </a:xfrm>
          <a:prstGeom prst="flowChartConnector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0" name="Organigramme : Connecteur 19"/>
          <p:cNvSpPr/>
          <p:nvPr/>
        </p:nvSpPr>
        <p:spPr>
          <a:xfrm>
            <a:off x="8072462" y="1857364"/>
            <a:ext cx="562575" cy="692399"/>
          </a:xfrm>
          <a:prstGeom prst="flowChartConnector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1" name="Rectangle 20"/>
          <p:cNvSpPr/>
          <p:nvPr/>
        </p:nvSpPr>
        <p:spPr>
          <a:xfrm>
            <a:off x="2071670" y="3000372"/>
            <a:ext cx="642942" cy="39565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2" name="Rectangle 21"/>
          <p:cNvSpPr/>
          <p:nvPr/>
        </p:nvSpPr>
        <p:spPr>
          <a:xfrm>
            <a:off x="3500430" y="3000372"/>
            <a:ext cx="642942" cy="39565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3" name="Rectangle 22"/>
          <p:cNvSpPr/>
          <p:nvPr/>
        </p:nvSpPr>
        <p:spPr>
          <a:xfrm>
            <a:off x="5072066" y="3000372"/>
            <a:ext cx="642942" cy="395658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Rectangle 23"/>
          <p:cNvSpPr/>
          <p:nvPr/>
        </p:nvSpPr>
        <p:spPr>
          <a:xfrm>
            <a:off x="6572264" y="3071810"/>
            <a:ext cx="642942" cy="395658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5" name="Rectangle 24"/>
          <p:cNvSpPr/>
          <p:nvPr/>
        </p:nvSpPr>
        <p:spPr>
          <a:xfrm>
            <a:off x="8001024" y="2928934"/>
            <a:ext cx="642942" cy="395658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1" name="Triangle isocèle 30"/>
          <p:cNvSpPr/>
          <p:nvPr/>
        </p:nvSpPr>
        <p:spPr>
          <a:xfrm>
            <a:off x="3571868" y="3786190"/>
            <a:ext cx="642942" cy="642943"/>
          </a:xfrm>
          <a:prstGeom prst="triangl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2" name="Triangle isocèle 31"/>
          <p:cNvSpPr/>
          <p:nvPr/>
        </p:nvSpPr>
        <p:spPr>
          <a:xfrm>
            <a:off x="2071670" y="3786190"/>
            <a:ext cx="642942" cy="642943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3" name="Triangle isocèle 32"/>
          <p:cNvSpPr/>
          <p:nvPr/>
        </p:nvSpPr>
        <p:spPr>
          <a:xfrm>
            <a:off x="285720" y="3786190"/>
            <a:ext cx="642942" cy="642943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4" name="Triangle isocèle 33"/>
          <p:cNvSpPr/>
          <p:nvPr/>
        </p:nvSpPr>
        <p:spPr>
          <a:xfrm>
            <a:off x="5072066" y="3714752"/>
            <a:ext cx="642942" cy="642943"/>
          </a:xfrm>
          <a:prstGeom prst="triangle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5" name="Triangle isocèle 34"/>
          <p:cNvSpPr/>
          <p:nvPr/>
        </p:nvSpPr>
        <p:spPr>
          <a:xfrm>
            <a:off x="6500826" y="3714752"/>
            <a:ext cx="642942" cy="642943"/>
          </a:xfrm>
          <a:prstGeom prst="triangl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6" name="Triangle isocèle 35"/>
          <p:cNvSpPr/>
          <p:nvPr/>
        </p:nvSpPr>
        <p:spPr>
          <a:xfrm>
            <a:off x="7929586" y="3714751"/>
            <a:ext cx="642942" cy="642943"/>
          </a:xfrm>
          <a:prstGeom prst="triangl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0" y="4572008"/>
            <a:ext cx="9144000" cy="22859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ar-MA" sz="138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MA" sz="138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4×5 </a:t>
            </a:r>
            <a:r>
              <a:rPr kumimoji="0" lang="ar-MA" sz="138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أو </a:t>
            </a:r>
            <a:r>
              <a:rPr kumimoji="0" lang="ar-MA" sz="138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5×4</a:t>
            </a:r>
            <a:endParaRPr kumimoji="0" lang="fr-FR" sz="13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4786347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lvl="0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تحديد حانات شبكة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تربيعية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مستطيلية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شبكات يتم تقطيعها من الصفحات المخصصة في كراسة </a:t>
            </a:r>
            <a:r>
              <a:rPr kumimoji="0" lang="ar-MA" sz="40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</a:t>
            </a:r>
            <a:r>
              <a:rPr lang="ar-MA" sz="4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طفل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شبكات يتم تقطيعها من الصفحات المخصصة في كراسة </a:t>
            </a:r>
            <a:r>
              <a:rPr kumimoji="0" lang="ar-MA" sz="4000" b="1" i="0" u="none" strike="noStrike" kern="1200" spc="50" normalizeH="0" baseline="0" noProof="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</a:t>
            </a:r>
            <a:r>
              <a:rPr lang="ar-MA" sz="4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طفل</a:t>
            </a:r>
            <a:endParaRPr kumimoji="0" lang="fr-FR" sz="4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نشاط تمهيدي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7956" t="45422" r="5749" b="28256"/>
          <a:stretch>
            <a:fillRect/>
          </a:stretch>
        </p:blipFill>
        <p:spPr>
          <a:xfrm>
            <a:off x="0" y="1071546"/>
            <a:ext cx="892971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7956" t="45422" r="5749" b="28256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9293" t="47130" r="48069" b="48161"/>
          <a:stretch>
            <a:fillRect/>
          </a:stretch>
        </p:blipFill>
        <p:spPr>
          <a:xfrm>
            <a:off x="0" y="1071546"/>
            <a:ext cx="9144000" cy="3714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>
            <a:off x="785786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2866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00198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2071670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4304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86082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3428992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35742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86248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4929190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80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643602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6215074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78618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48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7429520" y="4929198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0056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86776" y="457200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0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21494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57224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2932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lus 31"/>
          <p:cNvSpPr/>
          <p:nvPr/>
        </p:nvSpPr>
        <p:spPr>
          <a:xfrm>
            <a:off x="1428728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64370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643338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Plus 34"/>
          <p:cNvSpPr/>
          <p:nvPr/>
        </p:nvSpPr>
        <p:spPr>
          <a:xfrm>
            <a:off x="4286248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35808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072098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72462" y="1357298"/>
            <a:ext cx="714380" cy="300039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lus 38"/>
          <p:cNvSpPr/>
          <p:nvPr/>
        </p:nvSpPr>
        <p:spPr>
          <a:xfrm>
            <a:off x="5786446" y="5857892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500858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14578" y="5500702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>
            <a:off x="2857488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9" grpId="0" animBg="1"/>
      <p:bldP spid="30" grpId="0"/>
      <p:bldP spid="31" grpId="0" animBg="1"/>
      <p:bldP spid="33" grpId="0" animBg="1"/>
      <p:bldP spid="34" grpId="0"/>
      <p:bldP spid="36" grpId="0" animBg="1"/>
      <p:bldP spid="37" grpId="0"/>
      <p:bldP spid="38" grpId="0" animBg="1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9293" t="47130" r="48069" b="48161"/>
          <a:stretch>
            <a:fillRect/>
          </a:stretch>
        </p:blipFill>
        <p:spPr>
          <a:xfrm>
            <a:off x="0" y="1071546"/>
            <a:ext cx="9144000" cy="3714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>
            <a:off x="785786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2866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00198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2071670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4304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86082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3428992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35742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86248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4929190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80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643602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6215074" y="5000636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78618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48" y="4500570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7429520" y="4929198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0056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86776" y="457200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0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21494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57224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2932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lus 31"/>
          <p:cNvSpPr/>
          <p:nvPr/>
        </p:nvSpPr>
        <p:spPr>
          <a:xfrm>
            <a:off x="1428728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64370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643338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Plus 34"/>
          <p:cNvSpPr/>
          <p:nvPr/>
        </p:nvSpPr>
        <p:spPr>
          <a:xfrm>
            <a:off x="4286248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35808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072098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72462" y="1357298"/>
            <a:ext cx="714380" cy="300039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lus 38"/>
          <p:cNvSpPr/>
          <p:nvPr/>
        </p:nvSpPr>
        <p:spPr>
          <a:xfrm>
            <a:off x="5786446" y="5857892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500858" y="5500678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14578" y="5500702"/>
            <a:ext cx="8572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>
            <a:off x="2857488" y="5929330"/>
            <a:ext cx="928694" cy="64294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13D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13D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30" grpId="0"/>
      <p:bldP spid="32" grpId="0" animBg="1"/>
      <p:bldP spid="34" grpId="0"/>
      <p:bldP spid="35" grpId="0" animBg="1"/>
      <p:bldP spid="37" grpId="0"/>
      <p:bldP spid="39" grpId="0" animBg="1"/>
      <p:bldP spid="40" grpId="0"/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8000" b="1" i="0" u="none" strike="noStrike" kern="1200" spc="5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عدد</a:t>
            </a:r>
            <a:r>
              <a:rPr kumimoji="0" lang="ar-MA" sz="8000" b="1" i="0" u="none" strike="noStrike" kern="1200" spc="5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المرات 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9293" t="47130" r="48069" b="48161"/>
          <a:stretch>
            <a:fillRect/>
          </a:stretch>
        </p:blipFill>
        <p:spPr>
          <a:xfrm>
            <a:off x="0" y="1071546"/>
            <a:ext cx="9144000" cy="3714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500570"/>
            <a:ext cx="857224" cy="13573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1357298"/>
            <a:ext cx="714380" cy="3000396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43042" y="1357298"/>
            <a:ext cx="714380" cy="3000396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35742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07180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78618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0056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21494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92932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64370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35808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072462" y="1357298"/>
            <a:ext cx="714380" cy="300039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214282" y="1357298"/>
            <a:ext cx="714380" cy="3000396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chemeClr val="tx1"/>
                </a:solidFill>
              </a:rPr>
              <a:t>1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44" name="Multiplier 43"/>
          <p:cNvSpPr/>
          <p:nvPr/>
        </p:nvSpPr>
        <p:spPr>
          <a:xfrm>
            <a:off x="3214678" y="5072074"/>
            <a:ext cx="1428760" cy="1143008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643438" y="4857760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866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2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3438" y="4786322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4304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3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14876" y="4857760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5742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4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14876" y="4857760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7180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5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14876" y="4929198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618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6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14876" y="4929198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0056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7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14876" y="4929198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1494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8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14876" y="4929198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2932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</a:rPr>
              <a:t>9</a:t>
            </a:r>
            <a:endParaRPr lang="fr-FR" sz="72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14876" y="4938722"/>
            <a:ext cx="121444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9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4370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10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29124" y="5000636"/>
            <a:ext cx="184786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5808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11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29124" y="5000636"/>
            <a:ext cx="184786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11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072462" y="1357298"/>
            <a:ext cx="714380" cy="3000396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12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29124" y="5072074"/>
            <a:ext cx="184786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12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13D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2.59259E-6 C 0.05955 -2.59259E-6 0.1191 -2.59259E-6 0.15452 0.01528 C 0.18994 0.03056 0.20105 0.06088 0.21216 0.09144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2" animBg="1"/>
      <p:bldP spid="44" grpId="0" animBg="1"/>
      <p:bldP spid="45" grpId="0"/>
      <p:bldP spid="24" grpId="0" animBg="1"/>
      <p:bldP spid="25" grpId="0"/>
      <p:bldP spid="28" grpId="0" animBg="1"/>
      <p:bldP spid="30" grpId="0"/>
      <p:bldP spid="32" grpId="0" animBg="1"/>
      <p:bldP spid="34" grpId="0"/>
      <p:bldP spid="35" grpId="0" animBg="1"/>
      <p:bldP spid="37" grpId="0"/>
      <p:bldP spid="39" grpId="0" animBg="1"/>
      <p:bldP spid="40" grpId="0"/>
      <p:bldP spid="41" grpId="0" animBg="1"/>
      <p:bldP spid="42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9225" t="62320" r="63989" b="28906"/>
          <a:stretch>
            <a:fillRect/>
          </a:stretch>
        </p:blipFill>
        <p:spPr>
          <a:xfrm>
            <a:off x="0" y="1000108"/>
            <a:ext cx="9144000" cy="3714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282" y="1214422"/>
            <a:ext cx="1500198" cy="328614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solidFill>
                  <a:sysClr val="windowText" lastClr="000000"/>
                </a:solidFill>
              </a:rPr>
              <a:t>1</a:t>
            </a:r>
            <a:endParaRPr lang="fr-FR" sz="16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2910" y="4572008"/>
            <a:ext cx="307183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6380" y="4786322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Multiplier 10"/>
          <p:cNvSpPr/>
          <p:nvPr/>
        </p:nvSpPr>
        <p:spPr>
          <a:xfrm>
            <a:off x="3357554" y="4786322"/>
            <a:ext cx="2714644" cy="1785926"/>
          </a:xfrm>
          <a:prstGeom prst="mathMultiply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643042" y="1214422"/>
            <a:ext cx="1500198" cy="328614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solidFill>
                  <a:sysClr val="windowText" lastClr="000000"/>
                </a:solidFill>
              </a:rPr>
              <a:t>2</a:t>
            </a:r>
            <a:endParaRPr lang="fr-FR" sz="16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7818" y="4857760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40" y="1214422"/>
            <a:ext cx="1500198" cy="328614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solidFill>
                  <a:sysClr val="windowText" lastClr="000000"/>
                </a:solidFill>
              </a:rPr>
              <a:t>3</a:t>
            </a:r>
            <a:endParaRPr lang="fr-FR" sz="16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9256" y="4857760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1214422"/>
            <a:ext cx="1500198" cy="328614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solidFill>
                  <a:sysClr val="windowText" lastClr="000000"/>
                </a:solidFill>
              </a:rPr>
              <a:t>4</a:t>
            </a:r>
            <a:endParaRPr lang="fr-FR" sz="166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4857760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0760" y="1214422"/>
            <a:ext cx="1500198" cy="328614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solidFill>
                  <a:sysClr val="windowText" lastClr="000000"/>
                </a:solidFill>
              </a:rPr>
              <a:t>5</a:t>
            </a:r>
            <a:endParaRPr lang="fr-FR" sz="166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7818" y="4929198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8082" y="1214422"/>
            <a:ext cx="1500198" cy="3286148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6600" b="1" dirty="0" smtClean="0">
                <a:solidFill>
                  <a:sysClr val="windowText" lastClr="000000"/>
                </a:solidFill>
              </a:rPr>
              <a:t>6</a:t>
            </a:r>
            <a:endParaRPr lang="fr-FR" sz="166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57818" y="5000636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سير الإنجاز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125.JPG"/>
          <p:cNvPicPr>
            <a:picLocks noChangeAspect="1"/>
          </p:cNvPicPr>
          <p:nvPr/>
        </p:nvPicPr>
        <p:blipFill>
          <a:blip r:embed="rId2"/>
          <a:srcRect l="19225" t="62320" r="63989" b="28906"/>
          <a:stretch>
            <a:fillRect/>
          </a:stretch>
        </p:blipFill>
        <p:spPr>
          <a:xfrm>
            <a:off x="0" y="1000108"/>
            <a:ext cx="9144000" cy="3714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143372" y="-2714668"/>
            <a:ext cx="857256" cy="8572560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r-MA" sz="6600" b="1" dirty="0" smtClean="0">
                <a:solidFill>
                  <a:sysClr val="windowText" lastClr="000000"/>
                </a:solidFill>
              </a:rPr>
              <a:t>1</a:t>
            </a:r>
            <a:endParaRPr lang="fr-FR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2910" y="4572008"/>
            <a:ext cx="307183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6380" y="4786322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Multiplier 10"/>
          <p:cNvSpPr/>
          <p:nvPr/>
        </p:nvSpPr>
        <p:spPr>
          <a:xfrm>
            <a:off x="3357554" y="4786322"/>
            <a:ext cx="2714644" cy="1785926"/>
          </a:xfrm>
          <a:prstGeom prst="mathMultiply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6200000">
            <a:off x="4107654" y="-1821696"/>
            <a:ext cx="857256" cy="8501125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2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7818" y="4857760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125513" y="-1053737"/>
            <a:ext cx="821537" cy="8501122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r-MA" sz="8000" b="1" dirty="0" smtClean="0">
                <a:solidFill>
                  <a:sysClr val="windowText" lastClr="000000"/>
                </a:solidFill>
              </a:rPr>
              <a:t>3</a:t>
            </a:r>
            <a:endParaRPr lang="fr-FR" sz="80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9256" y="4857760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4107653" y="-178619"/>
            <a:ext cx="857256" cy="8501122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r-MA" sz="8000" b="1" dirty="0" smtClean="0">
                <a:solidFill>
                  <a:sysClr val="windowText" lastClr="000000"/>
                </a:solidFill>
              </a:rPr>
              <a:t>4</a:t>
            </a:r>
            <a:endParaRPr lang="fr-FR" sz="80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4857760"/>
            <a:ext cx="321471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99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kumimoji="0" lang="fr-FR" sz="72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214346" y="4143380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56" y="4214818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4286256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786322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fr-FR" sz="9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615F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615F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282" y="4786322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702" y="4857760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70" y="4857760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8" y="2214554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6610" y="2214554"/>
            <a:ext cx="171448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80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296" y="493872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29552" y="2214554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72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1F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1F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1F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1F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1F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38" t="21875" r="50781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14876" y="85723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407194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000" t="25000" r="1562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29124" y="85723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562" y="407194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15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fr-FR" sz="115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71670" y="1928802"/>
            <a:ext cx="185738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08" y="4286256"/>
            <a:ext cx="185738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198" y="2071678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2198" y="4214818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fr-FR" sz="5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EB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rcRect l="4578" t="60654" r="2343" b="267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rcRect l="6759" t="62228" r="59063" b="267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4678" y="285728"/>
            <a:ext cx="642942" cy="414340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86182" y="285728"/>
            <a:ext cx="642942" cy="414340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57686" y="357166"/>
            <a:ext cx="642942" cy="407196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rcRect l="39483" t="62228" r="26340" b="271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357166"/>
            <a:ext cx="571504" cy="51435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28728" y="357166"/>
            <a:ext cx="571504" cy="51435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00232" y="357166"/>
            <a:ext cx="571504" cy="51435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71736" y="428604"/>
            <a:ext cx="571504" cy="51435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43240" y="428604"/>
            <a:ext cx="571504" cy="51435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43306" y="428604"/>
            <a:ext cx="571504" cy="51435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rcRect l="9241" t="73449" r="4223" b="133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rcRect l="9241" t="74135" r="63041" b="13379"/>
          <a:stretch>
            <a:fillRect/>
          </a:stretch>
        </p:blipFill>
        <p:spPr>
          <a:xfrm>
            <a:off x="32" y="-2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95175">
            <a:off x="2046231" y="265617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4857736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2000232" y="5429264"/>
            <a:ext cx="2214578" cy="107157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86182" y="478632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95175">
            <a:off x="2361988" y="480415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86182" y="478632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95175">
            <a:off x="2661830" y="694729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786182" y="4786322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95175">
            <a:off x="3019020" y="951938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714744" y="4857760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95175">
            <a:off x="3304772" y="1166252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714744" y="4857760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95175">
            <a:off x="3576435" y="1480547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786182" y="4857760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95175">
            <a:off x="3876276" y="1737756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857620" y="4857760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95175">
            <a:off x="4233466" y="1952070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786182" y="4857760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95175">
            <a:off x="4590656" y="2166384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857652" y="4857760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95175">
            <a:off x="4876408" y="2452136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857620" y="4929198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695175">
            <a:off x="5148071" y="2737888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57620" y="4929198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95175">
            <a:off x="5519350" y="2980745"/>
            <a:ext cx="405405" cy="3139631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857620" y="5081598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rcRect l="9241" t="73449" r="4223" b="133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7422" y="4286256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Multiplier 5"/>
          <p:cNvSpPr/>
          <p:nvPr/>
        </p:nvSpPr>
        <p:spPr>
          <a:xfrm>
            <a:off x="3500430" y="5000636"/>
            <a:ext cx="2214578" cy="107157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57818" y="4357694"/>
            <a:ext cx="22859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38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fr-FR" sz="138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618</Words>
  <Application>Microsoft Office PowerPoint</Application>
  <PresentationFormat>Affichage à l'écran (4:3)</PresentationFormat>
  <Paragraphs>277</Paragraphs>
  <Slides>56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    </vt:lpstr>
      <vt:lpstr>أقرأ الأعداد بالأرقام  من 50 إلى 60  تصاعديا</vt:lpstr>
      <vt:lpstr>Diapositive 3</vt:lpstr>
      <vt:lpstr>أقرأ الأعداد بالأرقام  من 60 إلى 50  تنازليا</vt:lpstr>
      <vt:lpstr>Diapositive 5</vt:lpstr>
      <vt:lpstr>أكتب العدد بالحروف</vt:lpstr>
      <vt:lpstr>Diapositive 7</vt:lpstr>
      <vt:lpstr>Diapositive 8</vt:lpstr>
      <vt:lpstr>Diapositive 9</vt:lpstr>
      <vt:lpstr>Diapositive 10</vt:lpstr>
      <vt:lpstr>Diapositive 11</vt:lpstr>
      <vt:lpstr>أكتب العدد بالأرقام</vt:lpstr>
      <vt:lpstr>Diapositive 13</vt:lpstr>
      <vt:lpstr>Diapositive 14</vt:lpstr>
      <vt:lpstr>Diapositive 15</vt:lpstr>
      <vt:lpstr>Diapositive 16</vt:lpstr>
      <vt:lpstr>Diapositive 17</vt:lpstr>
      <vt:lpstr>أجد عدد محصور بين عددين</vt:lpstr>
      <vt:lpstr>Diapositive 19</vt:lpstr>
      <vt:lpstr>Diapositive 20</vt:lpstr>
      <vt:lpstr>Diapositive 21</vt:lpstr>
      <vt:lpstr>Diapositive 22</vt:lpstr>
      <vt:lpstr>Diapositive 23</vt:lpstr>
      <vt:lpstr>حصة 1</vt:lpstr>
      <vt:lpstr>إنشاء مجموعات تبعا لخاصيات الشكل و اللون</vt:lpstr>
      <vt:lpstr>Diapositive 26</vt:lpstr>
      <vt:lpstr>نريد أن نلون هذه الأشكال ب 5 ألوان - فما هو عدد الأشكال التي سيتم الحصول عليه</vt:lpstr>
      <vt:lpstr>يتم البحث داخل كل مجموعة عن الحل مع التنبيه إلى أن الحل يمكن التعبير عنه بعدة أشكال .</vt:lpstr>
      <vt:lpstr>يتم التأكد من نتائج العمل بتلوين الأشكال المطلوبة و تمثيل النشاط داخل جدول ذي مدخلين .</vt:lpstr>
      <vt:lpstr>Diapositive 30</vt:lpstr>
      <vt:lpstr>Diapositive 31</vt:lpstr>
      <vt:lpstr>Diapositive 32</vt:lpstr>
      <vt:lpstr>Diapositive 33</vt:lpstr>
      <vt:lpstr>حصة 2</vt:lpstr>
      <vt:lpstr>تحديد حانات شبكة تربيعية مستطيلية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حصة 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41</cp:revision>
  <dcterms:created xsi:type="dcterms:W3CDTF">2010-10-22T21:53:08Z</dcterms:created>
  <dcterms:modified xsi:type="dcterms:W3CDTF">2010-10-25T12:06:18Z</dcterms:modified>
</cp:coreProperties>
</file>