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60" r:id="rId4"/>
    <p:sldId id="264" r:id="rId5"/>
    <p:sldId id="275" r:id="rId6"/>
    <p:sldId id="265" r:id="rId7"/>
    <p:sldId id="266" r:id="rId8"/>
    <p:sldId id="267" r:id="rId9"/>
    <p:sldId id="268" r:id="rId10"/>
    <p:sldId id="269" r:id="rId11"/>
    <p:sldId id="276" r:id="rId12"/>
    <p:sldId id="295" r:id="rId13"/>
    <p:sldId id="296" r:id="rId14"/>
    <p:sldId id="263" r:id="rId15"/>
    <p:sldId id="256" r:id="rId16"/>
    <p:sldId id="262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1" r:id="rId26"/>
    <p:sldId id="259" r:id="rId27"/>
    <p:sldId id="282" r:id="rId28"/>
    <p:sldId id="284" r:id="rId29"/>
    <p:sldId id="280" r:id="rId30"/>
    <p:sldId id="286" r:id="rId31"/>
    <p:sldId id="283" r:id="rId32"/>
    <p:sldId id="287" r:id="rId33"/>
    <p:sldId id="288" r:id="rId34"/>
    <p:sldId id="289" r:id="rId35"/>
    <p:sldId id="290" r:id="rId36"/>
    <p:sldId id="285" r:id="rId37"/>
    <p:sldId id="292" r:id="rId38"/>
    <p:sldId id="291" r:id="rId39"/>
    <p:sldId id="294" r:id="rId40"/>
    <p:sldId id="293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A1947-E120-4EA4-8F6F-A69E1B7622B3}" type="datetimeFigureOut">
              <a:rPr lang="fr-FR" smtClean="0"/>
              <a:pPr/>
              <a:t>30/09/2010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599AC-D586-4FC5-B7EA-081628D7E7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7A8C-851F-4D72-9EF3-1B6F475FFA84}" type="datetimeFigureOut">
              <a:rPr lang="fr-FR" smtClean="0"/>
              <a:pPr/>
              <a:t>30/09/2010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FE2C-E9A8-488D-813A-69B0C0C51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7A8C-851F-4D72-9EF3-1B6F475FFA84}" type="datetimeFigureOut">
              <a:rPr lang="fr-FR" smtClean="0"/>
              <a:pPr/>
              <a:t>30/09/2010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FE2C-E9A8-488D-813A-69B0C0C51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7A8C-851F-4D72-9EF3-1B6F475FFA84}" type="datetimeFigureOut">
              <a:rPr lang="fr-FR" smtClean="0"/>
              <a:pPr/>
              <a:t>30/09/2010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FE2C-E9A8-488D-813A-69B0C0C51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7A8C-851F-4D72-9EF3-1B6F475FFA84}" type="datetimeFigureOut">
              <a:rPr lang="fr-FR" smtClean="0"/>
              <a:pPr/>
              <a:t>30/09/2010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FE2C-E9A8-488D-813A-69B0C0C51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7A8C-851F-4D72-9EF3-1B6F475FFA84}" type="datetimeFigureOut">
              <a:rPr lang="fr-FR" smtClean="0"/>
              <a:pPr/>
              <a:t>30/09/2010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FE2C-E9A8-488D-813A-69B0C0C51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7A8C-851F-4D72-9EF3-1B6F475FFA84}" type="datetimeFigureOut">
              <a:rPr lang="fr-FR" smtClean="0"/>
              <a:pPr/>
              <a:t>30/09/2010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FE2C-E9A8-488D-813A-69B0C0C51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7A8C-851F-4D72-9EF3-1B6F475FFA84}" type="datetimeFigureOut">
              <a:rPr lang="fr-FR" smtClean="0"/>
              <a:pPr/>
              <a:t>30/09/2010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FE2C-E9A8-488D-813A-69B0C0C51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7A8C-851F-4D72-9EF3-1B6F475FFA84}" type="datetimeFigureOut">
              <a:rPr lang="fr-FR" smtClean="0"/>
              <a:pPr/>
              <a:t>30/09/2010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FE2C-E9A8-488D-813A-69B0C0C51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7A8C-851F-4D72-9EF3-1B6F475FFA84}" type="datetimeFigureOut">
              <a:rPr lang="fr-FR" smtClean="0"/>
              <a:pPr/>
              <a:t>30/09/2010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FE2C-E9A8-488D-813A-69B0C0C51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7A8C-851F-4D72-9EF3-1B6F475FFA84}" type="datetimeFigureOut">
              <a:rPr lang="fr-FR" smtClean="0"/>
              <a:pPr/>
              <a:t>30/09/2010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FE2C-E9A8-488D-813A-69B0C0C51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7A8C-851F-4D72-9EF3-1B6F475FFA84}" type="datetimeFigureOut">
              <a:rPr lang="fr-FR" smtClean="0"/>
              <a:pPr/>
              <a:t>30/09/2010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FE2C-E9A8-488D-813A-69B0C0C51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97A8C-851F-4D72-9EF3-1B6F475FFA84}" type="datetimeFigureOut">
              <a:rPr lang="fr-FR" smtClean="0"/>
              <a:pPr/>
              <a:t>30/09/2010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FE2C-E9A8-488D-813A-69B0C0C51C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الموضوع</a:t>
            </a:r>
            <a:r>
              <a:rPr lang="ar-MA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ar-MA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أحدد موضعي </a:t>
            </a:r>
            <a:r>
              <a:rPr lang="ar-MA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موضع الأشياء</a:t>
            </a:r>
            <a:endParaRPr lang="ar-MA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الرياضيات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14480" y="2143116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857496"/>
            <a:ext cx="91440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المهارات </a:t>
            </a:r>
            <a:r>
              <a:rPr lang="ar-MA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يتموقع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التلاميذ بالنسبة للأشياء.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يحددون موقع الأشياء بالنسبة لهم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يميزون بين يمين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يسار غيرهم.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يتعرفون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التمعلم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التوجيه.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ar-MA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تسير حسب لعبة قال لكم علي</a:t>
            </a: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يقوم 5 أطفال بتوجيه طفل حسب تعليمات يختارها كل واحد. 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: 1          النشاط :2 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2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0 إلى 99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ous-titre 3"/>
          <p:cNvSpPr txBox="1">
            <a:spLocks/>
          </p:cNvSpPr>
          <p:nvPr/>
        </p:nvSpPr>
        <p:spPr>
          <a:xfrm>
            <a:off x="500034" y="38576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صفـْر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28680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  <a:endParaRPr lang="fr-FR" sz="4400" dirty="0"/>
          </a:p>
        </p:txBody>
      </p:sp>
      <p:sp>
        <p:nvSpPr>
          <p:cNvPr id="8" name="Sous-titre 3"/>
          <p:cNvSpPr txBox="1">
            <a:spLocks/>
          </p:cNvSpPr>
          <p:nvPr/>
        </p:nvSpPr>
        <p:spPr>
          <a:xfrm>
            <a:off x="357158" y="928670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ous-titre 3"/>
          <p:cNvSpPr txBox="1">
            <a:spLocks/>
          </p:cNvSpPr>
          <p:nvPr/>
        </p:nvSpPr>
        <p:spPr>
          <a:xfrm>
            <a:off x="652434" y="38576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Sous-titre 3"/>
          <p:cNvSpPr txBox="1">
            <a:spLocks/>
          </p:cNvSpPr>
          <p:nvPr/>
        </p:nvSpPr>
        <p:spPr>
          <a:xfrm>
            <a:off x="357158" y="1081070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04834" y="40100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اِثْنان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Sous-titre 3"/>
          <p:cNvSpPr txBox="1">
            <a:spLocks/>
          </p:cNvSpPr>
          <p:nvPr/>
        </p:nvSpPr>
        <p:spPr>
          <a:xfrm>
            <a:off x="509558" y="10001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ous-titre 3"/>
          <p:cNvSpPr txBox="1">
            <a:spLocks/>
          </p:cNvSpPr>
          <p:nvPr/>
        </p:nvSpPr>
        <p:spPr>
          <a:xfrm>
            <a:off x="428596" y="41624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Sous-titre 3"/>
          <p:cNvSpPr txBox="1">
            <a:spLocks/>
          </p:cNvSpPr>
          <p:nvPr/>
        </p:nvSpPr>
        <p:spPr>
          <a:xfrm>
            <a:off x="661958" y="11525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ous-titre 3"/>
          <p:cNvSpPr txBox="1">
            <a:spLocks/>
          </p:cNvSpPr>
          <p:nvPr/>
        </p:nvSpPr>
        <p:spPr>
          <a:xfrm>
            <a:off x="580996" y="43148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Sous-titre 3"/>
          <p:cNvSpPr txBox="1">
            <a:spLocks/>
          </p:cNvSpPr>
          <p:nvPr/>
        </p:nvSpPr>
        <p:spPr>
          <a:xfrm>
            <a:off x="500034" y="13049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ous-titre 3"/>
          <p:cNvSpPr txBox="1">
            <a:spLocks/>
          </p:cNvSpPr>
          <p:nvPr/>
        </p:nvSpPr>
        <p:spPr>
          <a:xfrm>
            <a:off x="571472" y="3714752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Sous-titre 3"/>
          <p:cNvSpPr txBox="1">
            <a:spLocks/>
          </p:cNvSpPr>
          <p:nvPr/>
        </p:nvSpPr>
        <p:spPr>
          <a:xfrm>
            <a:off x="652434" y="14573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ous-titre 3"/>
          <p:cNvSpPr txBox="1">
            <a:spLocks/>
          </p:cNvSpPr>
          <p:nvPr/>
        </p:nvSpPr>
        <p:spPr>
          <a:xfrm>
            <a:off x="785786" y="35718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Sous-titre 3"/>
          <p:cNvSpPr txBox="1">
            <a:spLocks/>
          </p:cNvSpPr>
          <p:nvPr/>
        </p:nvSpPr>
        <p:spPr>
          <a:xfrm>
            <a:off x="804834" y="1071546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ous-titre 3"/>
          <p:cNvSpPr txBox="1">
            <a:spLocks/>
          </p:cNvSpPr>
          <p:nvPr/>
        </p:nvSpPr>
        <p:spPr>
          <a:xfrm>
            <a:off x="500034" y="38576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Sous-titre 3"/>
          <p:cNvSpPr txBox="1">
            <a:spLocks/>
          </p:cNvSpPr>
          <p:nvPr/>
        </p:nvSpPr>
        <p:spPr>
          <a:xfrm>
            <a:off x="957234" y="1223946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ous-titre 3"/>
          <p:cNvSpPr txBox="1">
            <a:spLocks/>
          </p:cNvSpPr>
          <p:nvPr/>
        </p:nvSpPr>
        <p:spPr>
          <a:xfrm>
            <a:off x="1071506" y="35718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857192" y="135729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ous-titre 3"/>
          <p:cNvSpPr txBox="1">
            <a:spLocks/>
          </p:cNvSpPr>
          <p:nvPr/>
        </p:nvSpPr>
        <p:spPr>
          <a:xfrm>
            <a:off x="571472" y="37147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ous-titre 3"/>
          <p:cNvSpPr txBox="1">
            <a:spLocks/>
          </p:cNvSpPr>
          <p:nvPr/>
        </p:nvSpPr>
        <p:spPr>
          <a:xfrm>
            <a:off x="500034" y="1285860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Sous-titre 3"/>
          <p:cNvSpPr txBox="1">
            <a:spLocks/>
          </p:cNvSpPr>
          <p:nvPr/>
        </p:nvSpPr>
        <p:spPr>
          <a:xfrm>
            <a:off x="714348" y="35718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عشرة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4" grpId="0" build="p"/>
      <p:bldP spid="8" grpId="0" build="p"/>
      <p:bldP spid="9" grpId="0"/>
      <p:bldP spid="10" grpId="0" build="p"/>
      <p:bldP spid="11" grpId="0"/>
      <p:bldP spid="12" grpId="0" build="p"/>
      <p:bldP spid="13" grpId="0"/>
      <p:bldP spid="14" grpId="0" build="p"/>
      <p:bldP spid="15" grpId="0"/>
      <p:bldP spid="16" grpId="0" build="p"/>
      <p:bldP spid="17" grpId="0"/>
      <p:bldP spid="18" grpId="0" build="p"/>
      <p:bldP spid="19" grpId="0"/>
      <p:bldP spid="20" grpId="0" build="p"/>
      <p:bldP spid="21" grpId="0"/>
      <p:bldP spid="22" grpId="0" build="p"/>
      <p:bldP spid="23" grpId="0"/>
      <p:bldP spid="24" grpId="0" build="p"/>
      <p:bldP spid="25" grpId="0"/>
      <p:bldP spid="26" grpId="0" build="p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085"/>
            <a:ext cx="9144000" cy="585791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1:ألاحظ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أعبر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ملاحظة الصورة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التعبير عنها.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: 2          النشاط :1 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2.JPG"/>
          <p:cNvPicPr>
            <a:picLocks noChangeAspect="1"/>
          </p:cNvPicPr>
          <p:nvPr/>
        </p:nvPicPr>
        <p:blipFill>
          <a:blip r:embed="rId2"/>
          <a:srcRect l="53086" t="12069" r="5922" b="6775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2.JPG"/>
          <p:cNvPicPr>
            <a:picLocks noChangeAspect="1"/>
          </p:cNvPicPr>
          <p:nvPr/>
        </p:nvPicPr>
        <p:blipFill>
          <a:blip r:embed="rId2"/>
          <a:srcRect l="56929" t="16062" r="10405" b="67754"/>
          <a:stretch>
            <a:fillRect/>
          </a:stretch>
        </p:blipFill>
        <p:spPr>
          <a:xfrm>
            <a:off x="0" y="0"/>
            <a:ext cx="9144000" cy="514351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5000660"/>
            <a:ext cx="9144000" cy="18573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من ترى في الصورة؟ 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2.JPG"/>
          <p:cNvPicPr>
            <a:picLocks noChangeAspect="1"/>
          </p:cNvPicPr>
          <p:nvPr/>
        </p:nvPicPr>
        <p:blipFill>
          <a:blip r:embed="rId2"/>
          <a:srcRect l="56929" t="16062" r="10405" b="67754"/>
          <a:stretch>
            <a:fillRect/>
          </a:stretch>
        </p:blipFill>
        <p:spPr>
          <a:xfrm>
            <a:off x="0" y="0"/>
            <a:ext cx="9144000" cy="514351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5000660"/>
            <a:ext cx="9144000" cy="18573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النافذة وراء الوالدين. 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2.JPG"/>
          <p:cNvPicPr>
            <a:picLocks noChangeAspect="1"/>
          </p:cNvPicPr>
          <p:nvPr/>
        </p:nvPicPr>
        <p:blipFill>
          <a:blip r:embed="rId2"/>
          <a:srcRect l="56929" t="16062" r="10405" b="67754"/>
          <a:stretch>
            <a:fillRect/>
          </a:stretch>
        </p:blipFill>
        <p:spPr>
          <a:xfrm>
            <a:off x="0" y="0"/>
            <a:ext cx="9144000" cy="514351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5000660"/>
            <a:ext cx="9144000" cy="18573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القط تحت الطاولة. 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2.JPG"/>
          <p:cNvPicPr>
            <a:picLocks noChangeAspect="1"/>
          </p:cNvPicPr>
          <p:nvPr/>
        </p:nvPicPr>
        <p:blipFill>
          <a:blip r:embed="rId2"/>
          <a:srcRect l="56929" t="16062" r="10405" b="67754"/>
          <a:stretch>
            <a:fillRect/>
          </a:stretch>
        </p:blipFill>
        <p:spPr>
          <a:xfrm>
            <a:off x="0" y="0"/>
            <a:ext cx="9144000" cy="514351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5000660"/>
            <a:ext cx="9144000" cy="18573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البنت عن يمين أخيها. 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0 إلى 99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2.JPG"/>
          <p:cNvPicPr>
            <a:picLocks noChangeAspect="1"/>
          </p:cNvPicPr>
          <p:nvPr/>
        </p:nvPicPr>
        <p:blipFill>
          <a:blip r:embed="rId2"/>
          <a:srcRect l="56929" t="16062" r="10405" b="67754"/>
          <a:stretch>
            <a:fillRect/>
          </a:stretch>
        </p:blipFill>
        <p:spPr>
          <a:xfrm>
            <a:off x="0" y="0"/>
            <a:ext cx="9144000" cy="514351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5000660"/>
            <a:ext cx="9144000" cy="18573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الولد عن يمين أمه. 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2.JPG"/>
          <p:cNvPicPr>
            <a:picLocks noChangeAspect="1"/>
          </p:cNvPicPr>
          <p:nvPr/>
        </p:nvPicPr>
        <p:blipFill>
          <a:blip r:embed="rId2"/>
          <a:srcRect l="56929" t="16062" r="10405" b="67754"/>
          <a:stretch>
            <a:fillRect/>
          </a:stretch>
        </p:blipFill>
        <p:spPr>
          <a:xfrm>
            <a:off x="0" y="0"/>
            <a:ext cx="9144000" cy="514351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5000660"/>
            <a:ext cx="9144000" cy="18573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طاولة الشاي عن يسار الوالد. </a:t>
            </a:r>
            <a:endParaRPr kumimoji="0" lang="fr-FR" sz="72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3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0 إلى 99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ous-titre 3"/>
          <p:cNvSpPr txBox="1">
            <a:spLocks/>
          </p:cNvSpPr>
          <p:nvPr/>
        </p:nvSpPr>
        <p:spPr>
          <a:xfrm>
            <a:off x="500034" y="38576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صفـْر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28680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  <a:endParaRPr lang="fr-FR" sz="4400" dirty="0"/>
          </a:p>
        </p:txBody>
      </p:sp>
      <p:sp>
        <p:nvSpPr>
          <p:cNvPr id="8" name="Sous-titre 3"/>
          <p:cNvSpPr txBox="1">
            <a:spLocks/>
          </p:cNvSpPr>
          <p:nvPr/>
        </p:nvSpPr>
        <p:spPr>
          <a:xfrm>
            <a:off x="357158" y="928670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ous-titre 3"/>
          <p:cNvSpPr txBox="1">
            <a:spLocks/>
          </p:cNvSpPr>
          <p:nvPr/>
        </p:nvSpPr>
        <p:spPr>
          <a:xfrm>
            <a:off x="652434" y="38576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Sous-titre 3"/>
          <p:cNvSpPr txBox="1">
            <a:spLocks/>
          </p:cNvSpPr>
          <p:nvPr/>
        </p:nvSpPr>
        <p:spPr>
          <a:xfrm>
            <a:off x="357158" y="1081070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04834" y="40100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اِثْنان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Sous-titre 3"/>
          <p:cNvSpPr txBox="1">
            <a:spLocks/>
          </p:cNvSpPr>
          <p:nvPr/>
        </p:nvSpPr>
        <p:spPr>
          <a:xfrm>
            <a:off x="509558" y="10001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ous-titre 3"/>
          <p:cNvSpPr txBox="1">
            <a:spLocks/>
          </p:cNvSpPr>
          <p:nvPr/>
        </p:nvSpPr>
        <p:spPr>
          <a:xfrm>
            <a:off x="428596" y="41624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Sous-titre 3"/>
          <p:cNvSpPr txBox="1">
            <a:spLocks/>
          </p:cNvSpPr>
          <p:nvPr/>
        </p:nvSpPr>
        <p:spPr>
          <a:xfrm>
            <a:off x="661958" y="11525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ous-titre 3"/>
          <p:cNvSpPr txBox="1">
            <a:spLocks/>
          </p:cNvSpPr>
          <p:nvPr/>
        </p:nvSpPr>
        <p:spPr>
          <a:xfrm>
            <a:off x="580996" y="43148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Sous-titre 3"/>
          <p:cNvSpPr txBox="1">
            <a:spLocks/>
          </p:cNvSpPr>
          <p:nvPr/>
        </p:nvSpPr>
        <p:spPr>
          <a:xfrm>
            <a:off x="500034" y="13049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ous-titre 3"/>
          <p:cNvSpPr txBox="1">
            <a:spLocks/>
          </p:cNvSpPr>
          <p:nvPr/>
        </p:nvSpPr>
        <p:spPr>
          <a:xfrm>
            <a:off x="571472" y="3714752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Sous-titre 3"/>
          <p:cNvSpPr txBox="1">
            <a:spLocks/>
          </p:cNvSpPr>
          <p:nvPr/>
        </p:nvSpPr>
        <p:spPr>
          <a:xfrm>
            <a:off x="652434" y="14573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ous-titre 3"/>
          <p:cNvSpPr txBox="1">
            <a:spLocks/>
          </p:cNvSpPr>
          <p:nvPr/>
        </p:nvSpPr>
        <p:spPr>
          <a:xfrm>
            <a:off x="785786" y="35718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Sous-titre 3"/>
          <p:cNvSpPr txBox="1">
            <a:spLocks/>
          </p:cNvSpPr>
          <p:nvPr/>
        </p:nvSpPr>
        <p:spPr>
          <a:xfrm>
            <a:off x="804834" y="1071546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ous-titre 3"/>
          <p:cNvSpPr txBox="1">
            <a:spLocks/>
          </p:cNvSpPr>
          <p:nvPr/>
        </p:nvSpPr>
        <p:spPr>
          <a:xfrm>
            <a:off x="500034" y="38576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Sous-titre 3"/>
          <p:cNvSpPr txBox="1">
            <a:spLocks/>
          </p:cNvSpPr>
          <p:nvPr/>
        </p:nvSpPr>
        <p:spPr>
          <a:xfrm>
            <a:off x="957234" y="1223946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ous-titre 3"/>
          <p:cNvSpPr txBox="1">
            <a:spLocks/>
          </p:cNvSpPr>
          <p:nvPr/>
        </p:nvSpPr>
        <p:spPr>
          <a:xfrm>
            <a:off x="1071506" y="35718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857192" y="135729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ous-titre 3"/>
          <p:cNvSpPr txBox="1">
            <a:spLocks/>
          </p:cNvSpPr>
          <p:nvPr/>
        </p:nvSpPr>
        <p:spPr>
          <a:xfrm>
            <a:off x="571472" y="37147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ous-titre 3"/>
          <p:cNvSpPr txBox="1">
            <a:spLocks/>
          </p:cNvSpPr>
          <p:nvPr/>
        </p:nvSpPr>
        <p:spPr>
          <a:xfrm>
            <a:off x="500034" y="1285860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Sous-titre 3"/>
          <p:cNvSpPr txBox="1">
            <a:spLocks/>
          </p:cNvSpPr>
          <p:nvPr/>
        </p:nvSpPr>
        <p:spPr>
          <a:xfrm>
            <a:off x="714348" y="35718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عشرة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4" grpId="0" build="p"/>
      <p:bldP spid="8" grpId="0" build="p"/>
      <p:bldP spid="9" grpId="0"/>
      <p:bldP spid="10" grpId="0" build="p"/>
      <p:bldP spid="11" grpId="0"/>
      <p:bldP spid="12" grpId="0" build="p"/>
      <p:bldP spid="13" grpId="0"/>
      <p:bldP spid="14" grpId="0" build="p"/>
      <p:bldP spid="15" grpId="0"/>
      <p:bldP spid="16" grpId="0" build="p"/>
      <p:bldP spid="17" grpId="0"/>
      <p:bldP spid="18" grpId="0" build="p"/>
      <p:bldP spid="19" grpId="0"/>
      <p:bldP spid="20" grpId="0" build="p"/>
      <p:bldP spid="21" grpId="0"/>
      <p:bldP spid="22" grpId="0" build="p"/>
      <p:bldP spid="23" grpId="0"/>
      <p:bldP spid="24" grpId="0" build="p"/>
      <p:bldP spid="25" grpId="0"/>
      <p:bldP spid="26" grpId="0" build="p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085"/>
            <a:ext cx="9144000" cy="585791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2: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ألون كل زهرة خارج الدائرة وهي داخل المربع.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: 3          النشاط :1 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2.JPG"/>
          <p:cNvPicPr>
            <a:picLocks noChangeAspect="1"/>
          </p:cNvPicPr>
          <p:nvPr/>
        </p:nvPicPr>
        <p:blipFill>
          <a:blip r:embed="rId2"/>
          <a:srcRect l="5749" t="12449" r="48426" b="682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2.JPG"/>
          <p:cNvPicPr>
            <a:picLocks noChangeAspect="1"/>
          </p:cNvPicPr>
          <p:nvPr/>
        </p:nvPicPr>
        <p:blipFill>
          <a:blip r:embed="rId2"/>
          <a:srcRect l="13983" t="17062" r="58808" b="682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143636" y="2214554"/>
            <a:ext cx="928694" cy="1500198"/>
          </a:xfrm>
          <a:prstGeom prst="ellipse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500958" y="2714620"/>
            <a:ext cx="1000132" cy="1643074"/>
          </a:xfrm>
          <a:prstGeom prst="ellipse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072066" y="4572008"/>
            <a:ext cx="1000132" cy="1643074"/>
          </a:xfrm>
          <a:prstGeom prst="ellipse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572264" y="4643446"/>
            <a:ext cx="1000132" cy="1643074"/>
          </a:xfrm>
          <a:prstGeom prst="ellipse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085"/>
            <a:ext cx="9144000" cy="585791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3: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أحيط بخط الجدول المناسب.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: 3          النشاط :2 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2.JPG"/>
          <p:cNvPicPr>
            <a:picLocks noChangeAspect="1"/>
          </p:cNvPicPr>
          <p:nvPr/>
        </p:nvPicPr>
        <p:blipFill>
          <a:blip r:embed="rId2"/>
          <a:srcRect l="53052" t="32834" r="2697" b="397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 descr="Nouvelle image (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285860"/>
            <a:ext cx="857256" cy="785818"/>
          </a:xfrm>
          <a:prstGeom prst="rect">
            <a:avLst/>
          </a:prstGeom>
        </p:spPr>
      </p:pic>
      <p:pic>
        <p:nvPicPr>
          <p:cNvPr id="6" name="Image 5" descr="Nouvelle image (14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2357430"/>
            <a:ext cx="642942" cy="714380"/>
          </a:xfrm>
          <a:prstGeom prst="rect">
            <a:avLst/>
          </a:prstGeom>
        </p:spPr>
      </p:pic>
      <p:pic>
        <p:nvPicPr>
          <p:cNvPr id="7" name="Image 6" descr="Nouvelle image (15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3357562"/>
            <a:ext cx="928694" cy="71438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357686" y="4143380"/>
            <a:ext cx="4786314" cy="271462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6.2963E-6 C -0.0283 0.02221 -0.05643 0.04444 -0.09705 0.07684 C -0.13768 0.10925 -0.23334 0.14258 -0.24393 0.19397 C -0.25452 0.24536 -0.19741 0.33032 -0.1606 0.38587 C -0.12379 0.44143 -0.05538 0.48379 -0.02275 0.52731 C 0.00991 0.57083 0.02241 0.60856 0.03491 0.6465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-0.05052 0.03287 -0.10087 0.06574 -0.11215 0.09699 C -0.12343 0.12824 -0.09166 0.15602 -0.06823 0.18796 C -0.04479 0.21991 -0.00798 0.2544 0.02882 0.2888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C -0.07153 -0.00648 -0.14306 -0.01273 -0.19236 0.01204 C -0.24167 0.0368 -0.2974 0.08981 -0.29549 0.1493 C -0.29358 0.20879 -0.23698 0.28912 -0.18039 0.36967 " pathEditMode="relative" ptsTypes="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ous-titre 3"/>
          <p:cNvSpPr txBox="1">
            <a:spLocks/>
          </p:cNvSpPr>
          <p:nvPr/>
        </p:nvSpPr>
        <p:spPr>
          <a:xfrm>
            <a:off x="500034" y="38576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صفـْر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28680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  <a:endParaRPr lang="fr-FR" sz="4400" dirty="0"/>
          </a:p>
        </p:txBody>
      </p:sp>
      <p:sp>
        <p:nvSpPr>
          <p:cNvPr id="8" name="Sous-titre 3"/>
          <p:cNvSpPr txBox="1">
            <a:spLocks/>
          </p:cNvSpPr>
          <p:nvPr/>
        </p:nvSpPr>
        <p:spPr>
          <a:xfrm>
            <a:off x="357158" y="928670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ous-titre 3"/>
          <p:cNvSpPr txBox="1">
            <a:spLocks/>
          </p:cNvSpPr>
          <p:nvPr/>
        </p:nvSpPr>
        <p:spPr>
          <a:xfrm>
            <a:off x="652434" y="38576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Sous-titre 3"/>
          <p:cNvSpPr txBox="1">
            <a:spLocks/>
          </p:cNvSpPr>
          <p:nvPr/>
        </p:nvSpPr>
        <p:spPr>
          <a:xfrm>
            <a:off x="357158" y="1081070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04834" y="40100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اِثْنان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Sous-titre 3"/>
          <p:cNvSpPr txBox="1">
            <a:spLocks/>
          </p:cNvSpPr>
          <p:nvPr/>
        </p:nvSpPr>
        <p:spPr>
          <a:xfrm>
            <a:off x="509558" y="10001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ous-titre 3"/>
          <p:cNvSpPr txBox="1">
            <a:spLocks/>
          </p:cNvSpPr>
          <p:nvPr/>
        </p:nvSpPr>
        <p:spPr>
          <a:xfrm>
            <a:off x="428596" y="41624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Sous-titre 3"/>
          <p:cNvSpPr txBox="1">
            <a:spLocks/>
          </p:cNvSpPr>
          <p:nvPr/>
        </p:nvSpPr>
        <p:spPr>
          <a:xfrm>
            <a:off x="661958" y="11525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ous-titre 3"/>
          <p:cNvSpPr txBox="1">
            <a:spLocks/>
          </p:cNvSpPr>
          <p:nvPr/>
        </p:nvSpPr>
        <p:spPr>
          <a:xfrm>
            <a:off x="580996" y="43148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Sous-titre 3"/>
          <p:cNvSpPr txBox="1">
            <a:spLocks/>
          </p:cNvSpPr>
          <p:nvPr/>
        </p:nvSpPr>
        <p:spPr>
          <a:xfrm>
            <a:off x="500034" y="13049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ous-titre 3"/>
          <p:cNvSpPr txBox="1">
            <a:spLocks/>
          </p:cNvSpPr>
          <p:nvPr/>
        </p:nvSpPr>
        <p:spPr>
          <a:xfrm>
            <a:off x="571472" y="3714752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Sous-titre 3"/>
          <p:cNvSpPr txBox="1">
            <a:spLocks/>
          </p:cNvSpPr>
          <p:nvPr/>
        </p:nvSpPr>
        <p:spPr>
          <a:xfrm>
            <a:off x="652434" y="14573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ous-titre 3"/>
          <p:cNvSpPr txBox="1">
            <a:spLocks/>
          </p:cNvSpPr>
          <p:nvPr/>
        </p:nvSpPr>
        <p:spPr>
          <a:xfrm>
            <a:off x="785786" y="35718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Sous-titre 3"/>
          <p:cNvSpPr txBox="1">
            <a:spLocks/>
          </p:cNvSpPr>
          <p:nvPr/>
        </p:nvSpPr>
        <p:spPr>
          <a:xfrm>
            <a:off x="804834" y="1071546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ous-titre 3"/>
          <p:cNvSpPr txBox="1">
            <a:spLocks/>
          </p:cNvSpPr>
          <p:nvPr/>
        </p:nvSpPr>
        <p:spPr>
          <a:xfrm>
            <a:off x="500034" y="38576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Sous-titre 3"/>
          <p:cNvSpPr txBox="1">
            <a:spLocks/>
          </p:cNvSpPr>
          <p:nvPr/>
        </p:nvSpPr>
        <p:spPr>
          <a:xfrm>
            <a:off x="957234" y="1223946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ous-titre 3"/>
          <p:cNvSpPr txBox="1">
            <a:spLocks/>
          </p:cNvSpPr>
          <p:nvPr/>
        </p:nvSpPr>
        <p:spPr>
          <a:xfrm>
            <a:off x="1071506" y="35718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857192" y="135729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ous-titre 3"/>
          <p:cNvSpPr txBox="1">
            <a:spLocks/>
          </p:cNvSpPr>
          <p:nvPr/>
        </p:nvSpPr>
        <p:spPr>
          <a:xfrm>
            <a:off x="571472" y="37147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ous-titre 3"/>
          <p:cNvSpPr txBox="1">
            <a:spLocks/>
          </p:cNvSpPr>
          <p:nvPr/>
        </p:nvSpPr>
        <p:spPr>
          <a:xfrm>
            <a:off x="500034" y="1285860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Sous-titre 3"/>
          <p:cNvSpPr txBox="1">
            <a:spLocks/>
          </p:cNvSpPr>
          <p:nvPr/>
        </p:nvSpPr>
        <p:spPr>
          <a:xfrm>
            <a:off x="714348" y="35718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عشرة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4" grpId="0" build="p"/>
      <p:bldP spid="8" grpId="0" build="p"/>
      <p:bldP spid="9" grpId="0"/>
      <p:bldP spid="10" grpId="0" build="p"/>
      <p:bldP spid="11" grpId="0"/>
      <p:bldP spid="12" grpId="0" build="p"/>
      <p:bldP spid="13" grpId="0"/>
      <p:bldP spid="14" grpId="0" build="p"/>
      <p:bldP spid="15" grpId="0"/>
      <p:bldP spid="16" grpId="0" build="p"/>
      <p:bldP spid="17" grpId="0"/>
      <p:bldP spid="18" grpId="0" build="p"/>
      <p:bldP spid="19" grpId="0"/>
      <p:bldP spid="20" grpId="0" build="p"/>
      <p:bldP spid="21" grpId="0"/>
      <p:bldP spid="22" grpId="0" build="p"/>
      <p:bldP spid="23" grpId="0"/>
      <p:bldP spid="24" grpId="0" build="p"/>
      <p:bldP spid="25" grpId="0"/>
      <p:bldP spid="26" grpId="0" build="p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085"/>
            <a:ext cx="9144000" cy="585791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4: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أرسم.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: 3          النشاط :3 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Nouvelle image (1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2643182"/>
            <a:ext cx="1866910" cy="1866910"/>
          </a:xfrm>
          <a:prstGeom prst="rect">
            <a:avLst/>
          </a:prstGeom>
        </p:spPr>
      </p:pic>
      <p:pic>
        <p:nvPicPr>
          <p:cNvPr id="5" name="Image 4" descr="Nouvelle image (14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714620"/>
            <a:ext cx="1571636" cy="1756533"/>
          </a:xfrm>
          <a:prstGeom prst="rect">
            <a:avLst/>
          </a:prstGeom>
        </p:spPr>
      </p:pic>
      <p:pic>
        <p:nvPicPr>
          <p:cNvPr id="6" name="Image 5" descr="Nouvelle image (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3" y="2714620"/>
            <a:ext cx="1857389" cy="1714513"/>
          </a:xfrm>
          <a:prstGeom prst="rect">
            <a:avLst/>
          </a:prstGeom>
        </p:spPr>
      </p:pic>
      <p:pic>
        <p:nvPicPr>
          <p:cNvPr id="7" name="Image 6" descr="Nouvelle image (12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5143512"/>
            <a:ext cx="2461154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2.JPG"/>
          <p:cNvPicPr>
            <a:picLocks noChangeAspect="1"/>
          </p:cNvPicPr>
          <p:nvPr/>
        </p:nvPicPr>
        <p:blipFill>
          <a:blip r:embed="rId2"/>
          <a:srcRect l="7275" t="32834" r="46948" b="38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 descr="Nouvelle image (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3" y="65943"/>
            <a:ext cx="1571637" cy="1450741"/>
          </a:xfrm>
          <a:prstGeom prst="rect">
            <a:avLst/>
          </a:prstGeom>
        </p:spPr>
      </p:pic>
      <p:pic>
        <p:nvPicPr>
          <p:cNvPr id="6" name="Image 5" descr="Nouvelle image (14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571612"/>
            <a:ext cx="703100" cy="785817"/>
          </a:xfrm>
          <a:prstGeom prst="rect">
            <a:avLst/>
          </a:prstGeom>
        </p:spPr>
      </p:pic>
      <p:pic>
        <p:nvPicPr>
          <p:cNvPr id="7" name="Image 6" descr="Nouvelle image (15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2500306"/>
            <a:ext cx="1214446" cy="1214446"/>
          </a:xfrm>
          <a:prstGeom prst="rect">
            <a:avLst/>
          </a:prstGeom>
        </p:spPr>
      </p:pic>
      <p:pic>
        <p:nvPicPr>
          <p:cNvPr id="8" name="Image 7" descr="Nouvelle image (12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3571876"/>
            <a:ext cx="1961088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C -0.05972 0.08796 -0.11944 0.17616 -0.10451 0.24653 C -0.08958 0.31643 0.08559 0.35764 0.08941 0.42106 C 0.09323 0.48426 0.00573 0.55509 -0.08177 0.6261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03704E-6 C -0.05937 0.02501 -0.11875 0.05024 -0.17448 0.05672 C -0.22986 0.0632 -0.28281 0.02431 -0.3335 0.03843 C -0.38385 0.05255 -0.43819 0.08589 -0.47725 0.14144 C -0.51632 0.197 -0.55885 0.30602 -0.56823 0.37176 C -0.5776 0.43751 -0.57048 0.49538 -0.53333 0.53542 C -0.49618 0.57547 -0.42083 0.59376 -0.34548 0.61227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C -0.03594 0.02292 -0.07188 0.04583 -0.12257 0.05463 C -0.17327 0.06343 -0.26059 0.03866 -0.30452 0.05255 C -0.34844 0.06643 -0.37778 0.10046 -0.38629 0.1375 C -0.39479 0.17454 -0.37535 0.22454 -0.3559 0.27477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48148E-6 C -0.13124 0.02338 -0.26232 0.04676 -0.30746 0.08681 C -0.3526 0.12686 -0.31562 0.20116 -0.27117 0.24051 C -0.22673 0.27987 -0.13385 0.30162 -0.04079 0.32338 " pathEditMode="relative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4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0 إلى 99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ous-titre 3"/>
          <p:cNvSpPr txBox="1">
            <a:spLocks/>
          </p:cNvSpPr>
          <p:nvPr/>
        </p:nvSpPr>
        <p:spPr>
          <a:xfrm>
            <a:off x="500034" y="38576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صفـْر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28680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  <a:endParaRPr lang="fr-FR" sz="4400" dirty="0"/>
          </a:p>
        </p:txBody>
      </p:sp>
      <p:sp>
        <p:nvSpPr>
          <p:cNvPr id="8" name="Sous-titre 3"/>
          <p:cNvSpPr txBox="1">
            <a:spLocks/>
          </p:cNvSpPr>
          <p:nvPr/>
        </p:nvSpPr>
        <p:spPr>
          <a:xfrm>
            <a:off x="357158" y="928670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ous-titre 3"/>
          <p:cNvSpPr txBox="1">
            <a:spLocks/>
          </p:cNvSpPr>
          <p:nvPr/>
        </p:nvSpPr>
        <p:spPr>
          <a:xfrm>
            <a:off x="652434" y="38576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Sous-titre 3"/>
          <p:cNvSpPr txBox="1">
            <a:spLocks/>
          </p:cNvSpPr>
          <p:nvPr/>
        </p:nvSpPr>
        <p:spPr>
          <a:xfrm>
            <a:off x="357158" y="1081070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04834" y="40100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اِثْنان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Sous-titre 3"/>
          <p:cNvSpPr txBox="1">
            <a:spLocks/>
          </p:cNvSpPr>
          <p:nvPr/>
        </p:nvSpPr>
        <p:spPr>
          <a:xfrm>
            <a:off x="509558" y="10001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ous-titre 3"/>
          <p:cNvSpPr txBox="1">
            <a:spLocks/>
          </p:cNvSpPr>
          <p:nvPr/>
        </p:nvSpPr>
        <p:spPr>
          <a:xfrm>
            <a:off x="428596" y="41624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Sous-titre 3"/>
          <p:cNvSpPr txBox="1">
            <a:spLocks/>
          </p:cNvSpPr>
          <p:nvPr/>
        </p:nvSpPr>
        <p:spPr>
          <a:xfrm>
            <a:off x="661958" y="11525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ous-titre 3"/>
          <p:cNvSpPr txBox="1">
            <a:spLocks/>
          </p:cNvSpPr>
          <p:nvPr/>
        </p:nvSpPr>
        <p:spPr>
          <a:xfrm>
            <a:off x="580996" y="43148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Sous-titre 3"/>
          <p:cNvSpPr txBox="1">
            <a:spLocks/>
          </p:cNvSpPr>
          <p:nvPr/>
        </p:nvSpPr>
        <p:spPr>
          <a:xfrm>
            <a:off x="500034" y="13049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ous-titre 3"/>
          <p:cNvSpPr txBox="1">
            <a:spLocks/>
          </p:cNvSpPr>
          <p:nvPr/>
        </p:nvSpPr>
        <p:spPr>
          <a:xfrm>
            <a:off x="571472" y="3714752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Sous-titre 3"/>
          <p:cNvSpPr txBox="1">
            <a:spLocks/>
          </p:cNvSpPr>
          <p:nvPr/>
        </p:nvSpPr>
        <p:spPr>
          <a:xfrm>
            <a:off x="652434" y="145730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ous-titre 3"/>
          <p:cNvSpPr txBox="1">
            <a:spLocks/>
          </p:cNvSpPr>
          <p:nvPr/>
        </p:nvSpPr>
        <p:spPr>
          <a:xfrm>
            <a:off x="785786" y="35718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Sous-titre 3"/>
          <p:cNvSpPr txBox="1">
            <a:spLocks/>
          </p:cNvSpPr>
          <p:nvPr/>
        </p:nvSpPr>
        <p:spPr>
          <a:xfrm>
            <a:off x="804834" y="1071546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ous-titre 3"/>
          <p:cNvSpPr txBox="1">
            <a:spLocks/>
          </p:cNvSpPr>
          <p:nvPr/>
        </p:nvSpPr>
        <p:spPr>
          <a:xfrm>
            <a:off x="500034" y="3857628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Sous-titre 3"/>
          <p:cNvSpPr txBox="1">
            <a:spLocks/>
          </p:cNvSpPr>
          <p:nvPr/>
        </p:nvSpPr>
        <p:spPr>
          <a:xfrm>
            <a:off x="957234" y="1223946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ous-titre 3"/>
          <p:cNvSpPr txBox="1">
            <a:spLocks/>
          </p:cNvSpPr>
          <p:nvPr/>
        </p:nvSpPr>
        <p:spPr>
          <a:xfrm>
            <a:off x="1071506" y="35718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857192" y="1357298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ous-titre 3"/>
          <p:cNvSpPr txBox="1">
            <a:spLocks/>
          </p:cNvSpPr>
          <p:nvPr/>
        </p:nvSpPr>
        <p:spPr>
          <a:xfrm>
            <a:off x="571472" y="37147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ous-titre 3"/>
          <p:cNvSpPr txBox="1">
            <a:spLocks/>
          </p:cNvSpPr>
          <p:nvPr/>
        </p:nvSpPr>
        <p:spPr>
          <a:xfrm>
            <a:off x="500034" y="1285860"/>
            <a:ext cx="828680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Sous-titre 3"/>
          <p:cNvSpPr txBox="1">
            <a:spLocks/>
          </p:cNvSpPr>
          <p:nvPr/>
        </p:nvSpPr>
        <p:spPr>
          <a:xfrm>
            <a:off x="714348" y="3571876"/>
            <a:ext cx="807249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عشرة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4" grpId="0" build="p"/>
      <p:bldP spid="8" grpId="0" build="p"/>
      <p:bldP spid="9" grpId="0"/>
      <p:bldP spid="10" grpId="0" build="p"/>
      <p:bldP spid="11" grpId="0"/>
      <p:bldP spid="12" grpId="0" build="p"/>
      <p:bldP spid="13" grpId="0"/>
      <p:bldP spid="14" grpId="0" build="p"/>
      <p:bldP spid="15" grpId="0"/>
      <p:bldP spid="16" grpId="0" build="p"/>
      <p:bldP spid="17" grpId="0"/>
      <p:bldP spid="18" grpId="0" build="p"/>
      <p:bldP spid="19" grpId="0"/>
      <p:bldP spid="20" grpId="0" build="p"/>
      <p:bldP spid="21" grpId="0"/>
      <p:bldP spid="22" grpId="0" build="p"/>
      <p:bldP spid="23" grpId="0"/>
      <p:bldP spid="24" grpId="0" build="p"/>
      <p:bldP spid="25" grpId="0"/>
      <p:bldP spid="26" grpId="0" build="p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085"/>
            <a:ext cx="9144000" cy="585791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5:</a:t>
            </a: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يرسمون كل شكل في خانة من الجدول حسب تعليمات  </a:t>
            </a:r>
            <a:r>
              <a:rPr lang="ar-MA" sz="9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التموقع</a:t>
            </a: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في الفضاء.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: 4          النشاط :1 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2.JPG"/>
          <p:cNvPicPr>
            <a:picLocks noChangeAspect="1"/>
          </p:cNvPicPr>
          <p:nvPr/>
        </p:nvPicPr>
        <p:blipFill>
          <a:blip r:embed="rId2"/>
          <a:srcRect l="10327" t="61122" r="2152" b="1392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2.JPG"/>
          <p:cNvPicPr>
            <a:picLocks noChangeAspect="1"/>
          </p:cNvPicPr>
          <p:nvPr/>
        </p:nvPicPr>
        <p:blipFill>
          <a:blip r:embed="rId2"/>
          <a:srcRect l="11694" t="64761" r="9673" b="1392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lèche gauche 4"/>
          <p:cNvSpPr/>
          <p:nvPr/>
        </p:nvSpPr>
        <p:spPr>
          <a:xfrm rot="21289363">
            <a:off x="1578561" y="828106"/>
            <a:ext cx="1917433" cy="2408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Flèche gauche 5"/>
          <p:cNvSpPr/>
          <p:nvPr/>
        </p:nvSpPr>
        <p:spPr>
          <a:xfrm rot="17225839">
            <a:off x="-90372" y="2120842"/>
            <a:ext cx="2633028" cy="187424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 gauche 6"/>
          <p:cNvSpPr/>
          <p:nvPr/>
        </p:nvSpPr>
        <p:spPr>
          <a:xfrm rot="10635424">
            <a:off x="862152" y="3223190"/>
            <a:ext cx="1918972" cy="25187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Flèche gauche 7"/>
          <p:cNvSpPr/>
          <p:nvPr/>
        </p:nvSpPr>
        <p:spPr>
          <a:xfrm rot="6558513">
            <a:off x="1938125" y="1930973"/>
            <a:ext cx="2414312" cy="21818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Flèche gauche 8"/>
          <p:cNvSpPr/>
          <p:nvPr/>
        </p:nvSpPr>
        <p:spPr>
          <a:xfrm rot="16200000">
            <a:off x="-607255" y="4750603"/>
            <a:ext cx="2857520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Flèche gauche 9"/>
          <p:cNvSpPr/>
          <p:nvPr/>
        </p:nvSpPr>
        <p:spPr>
          <a:xfrm rot="16200000">
            <a:off x="1250132" y="4679165"/>
            <a:ext cx="2857520" cy="214314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Nouvelle image (16).png"/>
          <p:cNvPicPr>
            <a:picLocks noChangeAspect="1"/>
          </p:cNvPicPr>
          <p:nvPr/>
        </p:nvPicPr>
        <p:blipFill>
          <a:blip r:embed="rId2"/>
          <a:srcRect l="602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Nouvelle image (16).png"/>
          <p:cNvPicPr>
            <a:picLocks noChangeAspect="1"/>
          </p:cNvPicPr>
          <p:nvPr/>
        </p:nvPicPr>
        <p:blipFill>
          <a:blip r:embed="rId2"/>
          <a:srcRect r="38134"/>
          <a:stretch>
            <a:fillRect/>
          </a:stretch>
        </p:blipFill>
        <p:spPr>
          <a:xfrm>
            <a:off x="56756" y="0"/>
            <a:ext cx="908724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29454" y="428604"/>
            <a:ext cx="1857388" cy="1857388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43042" y="2571744"/>
            <a:ext cx="428628" cy="1857388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357686" y="4714884"/>
            <a:ext cx="1143008" cy="192882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يقوم التلاميذ ببعض الحركات حسب التعليمات الآتية: 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: 1      نشاط تمهيدي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92D05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أضَعُ يَدِي عَلَى رَأسِي.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: 1      نشاط تمهيدي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أضع يدي اليمنى على كتفي الأيسر.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: 1      نشاط تمهيدي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أسلم على رفيقي باليد اليمنى.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: 1      نشاط تمهيدي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bg2">
              <a:lumMod val="75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لعبة قال لكم علي.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الحصة : 1      النشاط1</a:t>
            </a:r>
            <a:endParaRPr kumimoji="0" lang="fr-FR" sz="6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333</Words>
  <Application>Microsoft Office PowerPoint</Application>
  <PresentationFormat>Affichage à l'écran (4:3)</PresentationFormat>
  <Paragraphs>140</Paragraphs>
  <Slides>40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    </vt:lpstr>
      <vt:lpstr>أقرأ الأعداد بالأرقام  من 0 إلى 99 </vt:lpstr>
      <vt:lpstr>Diapositive 3</vt:lpstr>
      <vt:lpstr>حصة 1</vt:lpstr>
      <vt:lpstr>يقوم التلاميذ ببعض الحركات حسب التعليمات الآتية: </vt:lpstr>
      <vt:lpstr>أضَعُ يَدِي عَلَى رَأسِي.</vt:lpstr>
      <vt:lpstr>أضع يدي اليمنى على كتفي الأيسر.</vt:lpstr>
      <vt:lpstr>أسلم على رفيقي باليد اليمنى.</vt:lpstr>
      <vt:lpstr>لعبة قال لكم علي.</vt:lpstr>
      <vt:lpstr>تسير حسب لعبة قال لكم علي. يقوم 5 أطفال بتوجيه طفل حسب تعليمات يختارها كل واحد. </vt:lpstr>
      <vt:lpstr>حصة 2</vt:lpstr>
      <vt:lpstr>أقرأ الأعداد بالأرقام  من 0 إلى 99 </vt:lpstr>
      <vt:lpstr>Diapositive 13</vt:lpstr>
      <vt:lpstr>1:ألاحظ و أعبر ملاحظة الصورة و التعبير عنها.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حصة 3</vt:lpstr>
      <vt:lpstr>أقرأ الأعداد بالأرقام  من 0 إلى 99 </vt:lpstr>
      <vt:lpstr>Diapositive 24</vt:lpstr>
      <vt:lpstr>2:ألون كل زهرة خارج الدائرة وهي داخل المربع.</vt:lpstr>
      <vt:lpstr>Diapositive 26</vt:lpstr>
      <vt:lpstr>Diapositive 27</vt:lpstr>
      <vt:lpstr>3:أحيط بخط الجدول المناسب.</vt:lpstr>
      <vt:lpstr>Diapositive 29</vt:lpstr>
      <vt:lpstr>4:أرسم.</vt:lpstr>
      <vt:lpstr>Diapositive 31</vt:lpstr>
      <vt:lpstr>حصة 4</vt:lpstr>
      <vt:lpstr>أقرأ الأعداد بالأرقام  من 0 إلى 99 </vt:lpstr>
      <vt:lpstr>Diapositive 34</vt:lpstr>
      <vt:lpstr>5:يرسمون كل شكل في خانة من الجدول حسب تعليمات  التموقع في الفضاء.</vt:lpstr>
      <vt:lpstr>Diapositive 36</vt:lpstr>
      <vt:lpstr>Diapositive 37</vt:lpstr>
      <vt:lpstr>Diapositive 38</vt:lpstr>
      <vt:lpstr>Diapositive 39</vt:lpstr>
      <vt:lpstr>Diapositive 40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النشاط المقترح: تطبيقات الكراسة  صيغة العمل: ينجز العمل جماعيا و على الكراسات. اللوازم الضرورية:التربيعات و القضبان و الصفائح.   </dc:title>
  <dc:creator>Unicornis</dc:creator>
  <cp:lastModifiedBy>Unicornis</cp:lastModifiedBy>
  <cp:revision>32</cp:revision>
  <dcterms:created xsi:type="dcterms:W3CDTF">2010-09-25T21:49:42Z</dcterms:created>
  <dcterms:modified xsi:type="dcterms:W3CDTF">2010-09-30T17:46:41Z</dcterms:modified>
</cp:coreProperties>
</file>