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4" r:id="rId26"/>
    <p:sldId id="280" r:id="rId27"/>
    <p:sldId id="286" r:id="rId28"/>
    <p:sldId id="281" r:id="rId29"/>
    <p:sldId id="287" r:id="rId30"/>
    <p:sldId id="282" r:id="rId31"/>
    <p:sldId id="288" r:id="rId32"/>
    <p:sldId id="283" r:id="rId33"/>
    <p:sldId id="289" r:id="rId34"/>
    <p:sldId id="258" r:id="rId35"/>
    <p:sldId id="291" r:id="rId36"/>
    <p:sldId id="292" r:id="rId37"/>
    <p:sldId id="293" r:id="rId38"/>
    <p:sldId id="294" r:id="rId39"/>
    <p:sldId id="29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8EACC-4035-4B30-9ACA-09F232A0BAAC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9412-E3D2-430A-AAD2-3CD2305559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A68D-D5FF-42E5-AB2D-80F78D61FFC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BE4A-DA00-4DF2-8A33-BB823486F8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يستخدم التلاميذ التقنية الاعتيادية للجمع بالاحتفاظ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أنشطة الوضعيات وبناء المفاهيم.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(تقنية الجمع بالاحتفاظ في رقم العشرات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المئات).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استثمر ما تعلمته 19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750" y="2143125"/>
            <a:ext cx="5429250" cy="58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المهارات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62320" t="18696" r="27796" b="74660"/>
          <a:stretch>
            <a:fillRect/>
          </a:stretch>
        </p:blipFill>
        <p:spPr bwMode="auto">
          <a:xfrm>
            <a:off x="5643570" y="428604"/>
            <a:ext cx="114300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7.77778E-6 C 3.46945E-18 -7.77778E-6 -0.1099 0.12523 -0.21962 0.25046 " pathEditMode="relative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62320" t="18696" r="27796" b="74660"/>
          <a:stretch>
            <a:fillRect/>
          </a:stretch>
        </p:blipFill>
        <p:spPr bwMode="auto">
          <a:xfrm>
            <a:off x="2928926" y="0"/>
            <a:ext cx="3357574" cy="6715148"/>
          </a:xfrm>
          <a:prstGeom prst="rect">
            <a:avLst/>
          </a:prstGeom>
          <a:noFill/>
        </p:spPr>
      </p:pic>
      <p:cxnSp>
        <p:nvCxnSpPr>
          <p:cNvPr id="26" name="Connecteur droit 25"/>
          <p:cNvCxnSpPr/>
          <p:nvPr/>
        </p:nvCxnSpPr>
        <p:spPr>
          <a:xfrm rot="5400000">
            <a:off x="3107918" y="2535628"/>
            <a:ext cx="4286280" cy="2151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2571736" y="2071678"/>
            <a:ext cx="4357718" cy="12144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2464579" y="3393281"/>
            <a:ext cx="600079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214810" y="4786322"/>
            <a:ext cx="1000132" cy="7143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6200000" flipH="1">
            <a:off x="3679025" y="5393545"/>
            <a:ext cx="1428760" cy="357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6200000" flipV="1">
            <a:off x="4536281" y="5464983"/>
            <a:ext cx="1643074" cy="42862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572000" y="6286520"/>
            <a:ext cx="1000132" cy="714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2071670" y="3000372"/>
            <a:ext cx="5715040" cy="857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62320" t="18696" r="27796" b="74660"/>
          <a:stretch>
            <a:fillRect/>
          </a:stretch>
        </p:blipFill>
        <p:spPr bwMode="auto">
          <a:xfrm>
            <a:off x="2928926" y="0"/>
            <a:ext cx="3357574" cy="6715148"/>
          </a:xfrm>
          <a:prstGeom prst="rect">
            <a:avLst/>
          </a:prstGeom>
          <a:noFill/>
        </p:spPr>
      </p:pic>
      <p:cxnSp>
        <p:nvCxnSpPr>
          <p:cNvPr id="26" name="Connecteur droit 25"/>
          <p:cNvCxnSpPr/>
          <p:nvPr/>
        </p:nvCxnSpPr>
        <p:spPr>
          <a:xfrm rot="5400000">
            <a:off x="3107918" y="2535628"/>
            <a:ext cx="4286280" cy="2151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2571736" y="2071678"/>
            <a:ext cx="4357718" cy="12144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H="1">
            <a:off x="2464579" y="3393281"/>
            <a:ext cx="600079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214810" y="4786322"/>
            <a:ext cx="1000132" cy="7143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6200000" flipH="1">
            <a:off x="3679025" y="5393545"/>
            <a:ext cx="1428760" cy="357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6200000" flipV="1">
            <a:off x="4536281" y="5464983"/>
            <a:ext cx="1643074" cy="42862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572000" y="6286520"/>
            <a:ext cx="1000132" cy="714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2071670" y="3000372"/>
            <a:ext cx="5715040" cy="857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48111" t="18696" r="41387" b="75283"/>
          <a:stretch>
            <a:fillRect/>
          </a:stretch>
        </p:blipFill>
        <p:spPr bwMode="auto">
          <a:xfrm>
            <a:off x="4071934" y="428604"/>
            <a:ext cx="121444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5104 0.25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48111" t="18696" r="41387" b="75283"/>
          <a:stretch>
            <a:fillRect/>
          </a:stretch>
        </p:blipFill>
        <p:spPr bwMode="auto">
          <a:xfrm>
            <a:off x="2357422" y="0"/>
            <a:ext cx="4020207" cy="6858000"/>
          </a:xfrm>
          <a:prstGeom prst="rect">
            <a:avLst/>
          </a:prstGeom>
          <a:noFill/>
        </p:spPr>
      </p:pic>
      <p:cxnSp>
        <p:nvCxnSpPr>
          <p:cNvPr id="15" name="Connecteur droit 14"/>
          <p:cNvCxnSpPr/>
          <p:nvPr/>
        </p:nvCxnSpPr>
        <p:spPr>
          <a:xfrm rot="16200000" flipH="1">
            <a:off x="4071934" y="1785926"/>
            <a:ext cx="3000396" cy="42862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3393273" y="4964917"/>
            <a:ext cx="3000396" cy="35719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6200000" flipH="1">
            <a:off x="1893075" y="4822041"/>
            <a:ext cx="3000396" cy="500066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6200000" flipH="1">
            <a:off x="2607455" y="1678769"/>
            <a:ext cx="2928958" cy="42862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286248" y="3357562"/>
            <a:ext cx="1500198" cy="142876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 flipH="1" flipV="1">
            <a:off x="2357422" y="4643446"/>
            <a:ext cx="3214710" cy="642942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3821901" y="4679165"/>
            <a:ext cx="3214710" cy="71438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571868" y="6572272"/>
            <a:ext cx="1571636" cy="71438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5400000">
            <a:off x="2000232" y="1714488"/>
            <a:ext cx="3143272" cy="57150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929058" y="428604"/>
            <a:ext cx="1500198" cy="7143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3464711" y="1750207"/>
            <a:ext cx="3143272" cy="642942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3214678" y="3571876"/>
            <a:ext cx="1440449" cy="113433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33902" t="17866" r="55596" b="75282"/>
          <a:stretch>
            <a:fillRect/>
          </a:stretch>
        </p:blipFill>
        <p:spPr bwMode="auto">
          <a:xfrm>
            <a:off x="2357422" y="214290"/>
            <a:ext cx="121444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647E-6 L 0.09705 0.359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33902" t="17866" r="55596" b="75282"/>
          <a:stretch>
            <a:fillRect/>
          </a:stretch>
        </p:blipFill>
        <p:spPr bwMode="auto">
          <a:xfrm>
            <a:off x="2857487" y="0"/>
            <a:ext cx="3532909" cy="6858000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 rot="5400000">
            <a:off x="1821637" y="1893083"/>
            <a:ext cx="4214842" cy="857256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2536017" y="2107397"/>
            <a:ext cx="4286280" cy="64294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71868" y="4429132"/>
            <a:ext cx="1357322" cy="71438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6200000" flipH="1">
            <a:off x="2786050" y="5143512"/>
            <a:ext cx="2286016" cy="71438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3643306" y="5143512"/>
            <a:ext cx="2071702" cy="78581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1142976" y="3429000"/>
            <a:ext cx="6357982" cy="7143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57356" y="5143512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57356" y="5143512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5369" t="18488" r="71040" b="76321"/>
          <a:stretch>
            <a:fillRect/>
          </a:stretch>
        </p:blipFill>
        <p:spPr bwMode="auto">
          <a:xfrm>
            <a:off x="214282" y="500042"/>
            <a:ext cx="157163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6647E-6 L 0.34341 0.29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57356" y="5143512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6368" t="18925" r="71040" b="76910"/>
          <a:stretch>
            <a:fillRect/>
          </a:stretch>
        </p:blipFill>
        <p:spPr bwMode="auto">
          <a:xfrm>
            <a:off x="1214414" y="285729"/>
            <a:ext cx="6087208" cy="5990586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 rot="5400000">
            <a:off x="5322099" y="2678901"/>
            <a:ext cx="3286148" cy="7143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0800000" flipV="1">
            <a:off x="1785918" y="4214818"/>
            <a:ext cx="3643338" cy="1357322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142844" y="3929066"/>
            <a:ext cx="3214710" cy="7143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 flipV="1">
            <a:off x="3214678" y="1142984"/>
            <a:ext cx="3714776" cy="150019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357818" y="4143380"/>
            <a:ext cx="1500198" cy="142876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1678761" y="4179099"/>
            <a:ext cx="3214710" cy="158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 flipV="1">
            <a:off x="3286116" y="4286256"/>
            <a:ext cx="3643338" cy="150019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714480" y="5643578"/>
            <a:ext cx="1571636" cy="71438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0800000" flipV="1">
            <a:off x="1785918" y="928670"/>
            <a:ext cx="3714776" cy="15001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357818" y="1000108"/>
            <a:ext cx="1500198" cy="7143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3821901" y="2536025"/>
            <a:ext cx="3286148" cy="7143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857356" y="2428868"/>
            <a:ext cx="1428760" cy="214314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0937" t="12233" r="3906" b="625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57356" y="5143512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6368" t="18925" r="71040" b="76910"/>
          <a:stretch>
            <a:fillRect/>
          </a:stretch>
        </p:blipFill>
        <p:spPr bwMode="auto">
          <a:xfrm>
            <a:off x="1214414" y="285729"/>
            <a:ext cx="6087208" cy="5990586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 rot="5400000">
            <a:off x="5322099" y="2678901"/>
            <a:ext cx="3286148" cy="7143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0800000" flipV="1">
            <a:off x="1785918" y="4214818"/>
            <a:ext cx="3643338" cy="1357322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142844" y="3929066"/>
            <a:ext cx="3214710" cy="7143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 flipV="1">
            <a:off x="3214678" y="1142984"/>
            <a:ext cx="3714776" cy="150019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357818" y="4143380"/>
            <a:ext cx="1500198" cy="142876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1678761" y="4179099"/>
            <a:ext cx="3214710" cy="158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 flipV="1">
            <a:off x="3286116" y="4286256"/>
            <a:ext cx="3643338" cy="150019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714480" y="5643578"/>
            <a:ext cx="1571636" cy="71438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0800000" flipV="1">
            <a:off x="1785918" y="928670"/>
            <a:ext cx="3714776" cy="15001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357818" y="1000108"/>
            <a:ext cx="1500198" cy="71438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3821901" y="2536025"/>
            <a:ext cx="3286148" cy="7143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857356" y="2428868"/>
            <a:ext cx="1428760" cy="214314"/>
          </a:xfrm>
          <a:prstGeom prst="line">
            <a:avLst/>
          </a:prstGeom>
          <a:ln w="127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29256" y="528172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3306" y="52102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57356" y="5143512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-71470" y="492919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5764" t="38555" r="1153" b="40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80667" t="42847" r="4789" b="40845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125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0" grpId="0" animBg="1"/>
      <p:bldP spid="32" grpId="0" animBg="1"/>
      <p:bldP spid="15" grpId="0"/>
      <p:bldP spid="16" grpId="0"/>
      <p:bldP spid="17" grpId="0"/>
      <p:bldP spid="18" grpId="0"/>
      <p:bldP spid="19" grpId="0" animBg="1"/>
      <p:bldP spid="24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128+13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62487" t="42847" r="20787" b="40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500562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57216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786314" y="178592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500562" y="535782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4373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43570" y="200024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219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+1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5788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87 C 0.00226 -0.13078 0.00452 -0.26944 -0.00833 -0.35879 C -0.02118 -0.44815 -0.06215 -0.46713 -0.07708 -0.52824 C -0.09201 -0.58935 -0.09496 -0.6574 -0.09791 -0.7254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5" grpId="1"/>
      <p:bldP spid="22" grpId="0"/>
      <p:bldP spid="22" grpId="1"/>
      <p:bldP spid="22" grpId="2"/>
      <p:bldP spid="15" grpId="0"/>
      <p:bldP spid="16" grpId="0"/>
      <p:bldP spid="17" grpId="0"/>
      <p:bldP spid="18" grpId="0"/>
      <p:bldP spid="21" grpId="0"/>
      <p:bldP spid="21" grpId="1"/>
      <p:bldP spid="21" grpId="2"/>
      <p:bldP spid="24" grpId="0"/>
      <p:bldP spid="26" grpId="0"/>
      <p:bldP spid="27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7" grpId="2"/>
      <p:bldP spid="37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44306" t="42847" r="38241" b="40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500562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57216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786314" y="178592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500562" y="535782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4373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43570" y="200024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274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+1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59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5788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87 C 0.00226 -0.13078 0.00452 -0.26944 -0.00833 -0.35879 C -0.02118 -0.44815 -0.06215 -0.46713 -0.07708 -0.52824 C -0.09201 -0.58935 -0.09496 -0.6574 -0.09791 -0.7254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5" grpId="1"/>
      <p:bldP spid="22" grpId="0"/>
      <p:bldP spid="22" grpId="1"/>
      <p:bldP spid="22" grpId="2"/>
      <p:bldP spid="15" grpId="0"/>
      <p:bldP spid="16" grpId="0"/>
      <p:bldP spid="17" grpId="0"/>
      <p:bldP spid="18" grpId="0"/>
      <p:bldP spid="21" grpId="0"/>
      <p:bldP spid="21" grpId="1"/>
      <p:bldP spid="21" grpId="2"/>
      <p:bldP spid="24" grpId="0"/>
      <p:bldP spid="26" grpId="0"/>
      <p:bldP spid="27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7" grpId="2"/>
      <p:bldP spid="3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35 0.01528 -0.04253 0.03056 -0.08628 0.03635 C -0.13003 0.04213 -0.19618 0.0382 -0.26215 0.03426 " pathEditMode="relative" ptsTypes="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28307" t="42417" r="56421" b="40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500562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57216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786314" y="178592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500562" y="535782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4373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617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93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5788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87 C 0.00226 -0.13078 0.00452 -0.26944 -0.00833 -0.35879 C -0.02118 -0.44815 -0.06215 -0.46713 -0.07708 -0.52824 C -0.09201 -0.58935 -0.09496 -0.6574 -0.09791 -0.7254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5" grpId="1"/>
      <p:bldP spid="22" grpId="0"/>
      <p:bldP spid="22" grpId="1"/>
      <p:bldP spid="22" grpId="2"/>
      <p:bldP spid="15" grpId="0"/>
      <p:bldP spid="16" grpId="0"/>
      <p:bldP spid="17" grpId="0"/>
      <p:bldP spid="18" grpId="0"/>
      <p:bldP spid="21" grpId="0"/>
      <p:bldP spid="21" grpId="1"/>
      <p:bldP spid="21" grpId="2"/>
      <p:bldP spid="24" grpId="0"/>
      <p:bldP spid="27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7" grpId="2"/>
      <p:bldP spid="37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0127" t="41774" r="71693" b="40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500562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57216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786314" y="178592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500562" y="535782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4373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43570" y="200024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718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+1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5788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87 C 0.00226 -0.13078 0.00452 -0.26944 -0.00833 -0.35879 C -0.02118 -0.44815 -0.06215 -0.46713 -0.07708 -0.52824 C -0.09201 -0.58935 -0.09496 -0.6574 -0.09791 -0.7254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5" grpId="1"/>
      <p:bldP spid="22" grpId="0"/>
      <p:bldP spid="22" grpId="1"/>
      <p:bldP spid="22" grpId="2"/>
      <p:bldP spid="15" grpId="0"/>
      <p:bldP spid="16" grpId="0"/>
      <p:bldP spid="17" grpId="0"/>
      <p:bldP spid="18" grpId="0"/>
      <p:bldP spid="21" grpId="0"/>
      <p:bldP spid="21" grpId="1"/>
      <p:bldP spid="21" grpId="2"/>
      <p:bldP spid="24" grpId="0"/>
      <p:bldP spid="26" grpId="0"/>
      <p:bldP spid="27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7" grpId="2"/>
      <p:bldP spid="37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7290" t="59156" b="11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69715" t="73001" r="7310" b="16512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7290" t="67174" b="26627"/>
          <a:stretch>
            <a:fillRect/>
          </a:stretch>
        </p:blipFill>
        <p:spPr bwMode="auto">
          <a:xfrm>
            <a:off x="0" y="0"/>
            <a:ext cx="9144000" cy="142876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14414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Plus 6"/>
          <p:cNvSpPr/>
          <p:nvPr/>
        </p:nvSpPr>
        <p:spPr>
          <a:xfrm>
            <a:off x="847023" y="3143248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8" name="Égal 7"/>
          <p:cNvSpPr/>
          <p:nvPr/>
        </p:nvSpPr>
        <p:spPr>
          <a:xfrm>
            <a:off x="520451" y="5724638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3338" y="521495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57422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2862" y="85723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3174" y="85723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71604" y="85723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44" y="4714884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16" name="ZoneTexte 15"/>
          <p:cNvSpPr txBox="1"/>
          <p:nvPr/>
        </p:nvSpPr>
        <p:spPr>
          <a:xfrm>
            <a:off x="1785950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43174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3372" y="107154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071802" y="1071522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000232" y="1071522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43306" y="500066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71736" y="500042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500166" y="500042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04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1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5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 build="p" animBg="1"/>
      <p:bldP spid="9" grpId="0"/>
      <p:bldP spid="10" grpId="0" build="allAtOnce"/>
      <p:bldP spid="10" grpId="1" build="p"/>
      <p:bldP spid="11" grpId="0" build="p"/>
      <p:bldP spid="12" grpId="0" build="p"/>
      <p:bldP spid="13" grpId="0" build="p"/>
      <p:bldP spid="14" grpId="0" build="p"/>
      <p:bldP spid="16" grpId="0" build="allAtOnce"/>
      <p:bldP spid="16" grpId="1" build="allAtOnce"/>
      <p:bldP spid="16" grpId="2" build="allAtOnce"/>
      <p:bldP spid="16" grpId="3" build="p"/>
      <p:bldP spid="17" grpId="0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41192" t="73001" r="34832" b="16830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7290" t="67174" b="26627"/>
          <a:stretch>
            <a:fillRect/>
          </a:stretch>
        </p:blipFill>
        <p:spPr bwMode="auto">
          <a:xfrm>
            <a:off x="0" y="0"/>
            <a:ext cx="9144000" cy="142876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14414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Plus 6"/>
          <p:cNvSpPr/>
          <p:nvPr/>
        </p:nvSpPr>
        <p:spPr>
          <a:xfrm>
            <a:off x="847023" y="3143248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8" name="Égal 7"/>
          <p:cNvSpPr/>
          <p:nvPr/>
        </p:nvSpPr>
        <p:spPr>
          <a:xfrm>
            <a:off x="520451" y="5724638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3338" y="521495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57422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2862" y="85723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3174" y="85723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71604" y="85723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44" y="4786322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17" name="ZoneTexte 16"/>
          <p:cNvSpPr txBox="1"/>
          <p:nvPr/>
        </p:nvSpPr>
        <p:spPr>
          <a:xfrm>
            <a:off x="2643174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3372" y="107154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071802" y="1071522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000232" y="1071522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43306" y="500066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71736" y="500042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500166" y="500042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04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6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3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4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1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5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 build="p" animBg="1"/>
      <p:bldP spid="9" grpId="0"/>
      <p:bldP spid="10" grpId="0" build="allAtOnce"/>
      <p:bldP spid="10" grpId="1" build="p"/>
      <p:bldP spid="11" grpId="0" build="p"/>
      <p:bldP spid="12" grpId="0" build="p"/>
      <p:bldP spid="13" grpId="0" build="p"/>
      <p:bldP spid="14" grpId="0" build="p"/>
      <p:bldP spid="17" grpId="0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1853" t="73001" r="63045" b="16512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5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7290" t="67174" b="26627"/>
          <a:stretch>
            <a:fillRect/>
          </a:stretch>
        </p:blipFill>
        <p:spPr bwMode="auto">
          <a:xfrm>
            <a:off x="0" y="0"/>
            <a:ext cx="9144000" cy="142876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760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Plus 6"/>
          <p:cNvSpPr/>
          <p:nvPr/>
        </p:nvSpPr>
        <p:spPr>
          <a:xfrm>
            <a:off x="785786" y="3143248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8" name="Égal 7"/>
          <p:cNvSpPr/>
          <p:nvPr/>
        </p:nvSpPr>
        <p:spPr>
          <a:xfrm>
            <a:off x="520451" y="579607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3338" y="521495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1768" y="521495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2862" y="85723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3174" y="85723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71604" y="85723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44" y="4786322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16" name="ZoneTexte 15"/>
          <p:cNvSpPr txBox="1"/>
          <p:nvPr/>
        </p:nvSpPr>
        <p:spPr>
          <a:xfrm>
            <a:off x="1785950" y="52863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43174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3372" y="107154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071802" y="1071522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000232" y="1071522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43306" y="500066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71736" y="500042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500166" y="500042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04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1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5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 build="p" animBg="1"/>
      <p:bldP spid="9" grpId="0"/>
      <p:bldP spid="10" grpId="0" build="allAtOnce"/>
      <p:bldP spid="10" grpId="1" build="p"/>
      <p:bldP spid="11" grpId="0" build="p"/>
      <p:bldP spid="12" grpId="0" build="p"/>
      <p:bldP spid="13" grpId="0" build="p"/>
      <p:bldP spid="14" grpId="0" build="p"/>
      <p:bldP spid="16" grpId="0" build="allAtOnce"/>
      <p:bldP spid="16" grpId="1" build="allAtOnce"/>
      <p:bldP spid="16" grpId="2" build="allAtOnce"/>
      <p:bldP spid="16" grpId="3" build="p"/>
      <p:bldP spid="17" grpId="0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7290" t="59156" b="11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572164" y="4214818"/>
            <a:ext cx="2500298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358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86050" y="4429132"/>
            <a:ext cx="2500298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295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71470" y="4357694"/>
            <a:ext cx="2500298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307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72198" y="5643578"/>
            <a:ext cx="1143008" cy="71438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29058" y="5572140"/>
            <a:ext cx="1214446" cy="71438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307975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0023 -0.03541 0.02314 -0.07083 0.046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2.5E-6 0.00024 0.05416 0.02315 0.10868 0.04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8.33333E-7 -7.40741E-7 0.1842 0.025 0.37066 0.05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6357950" y="500042"/>
            <a:ext cx="214314" cy="21431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6286512" y="2000240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5929322" y="200024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6429388" y="2500306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072198" y="2428868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rganigramme : Connecteur 19"/>
          <p:cNvSpPr/>
          <p:nvPr/>
        </p:nvSpPr>
        <p:spPr>
          <a:xfrm>
            <a:off x="4786314" y="500042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4357686" y="500042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4938714" y="1357298"/>
            <a:ext cx="214314" cy="21431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4429124" y="1285860"/>
            <a:ext cx="214314" cy="21431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4143372" y="1357298"/>
            <a:ext cx="214314" cy="21431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4714876" y="2285992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25"/>
          <p:cNvSpPr/>
          <p:nvPr/>
        </p:nvSpPr>
        <p:spPr>
          <a:xfrm>
            <a:off x="4286248" y="2285992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Connecteur 26"/>
          <p:cNvSpPr/>
          <p:nvPr/>
        </p:nvSpPr>
        <p:spPr>
          <a:xfrm>
            <a:off x="4572000" y="1428736"/>
            <a:ext cx="214314" cy="21431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rganigramme : Connecteur 28"/>
          <p:cNvSpPr/>
          <p:nvPr/>
        </p:nvSpPr>
        <p:spPr>
          <a:xfrm>
            <a:off x="2786050" y="142852"/>
            <a:ext cx="214314" cy="21431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3000364" y="1571612"/>
            <a:ext cx="214314" cy="21431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2428860" y="1500174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2714612" y="2214554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WANA RABAT2\Mes documents\002 ETUDES ETUDES\فضاء الرياضيات ق 2\ق2 فضاء الرياضيات 097.JPG"/>
          <p:cNvPicPr>
            <a:picLocks noChangeAspect="1" noChangeArrowheads="1"/>
          </p:cNvPicPr>
          <p:nvPr/>
        </p:nvPicPr>
        <p:blipFill>
          <a:blip r:embed="rId2" cstate="print"/>
          <a:srcRect l="13598" t="17478" r="8563" b="62589"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86380" y="271462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هـَرَمٌ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30" y="294305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مُكَعَّبٌ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5116">
            <a:off x="1643042" y="242886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رُباعِي </a:t>
            </a:r>
          </a:p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الأوْجُهِ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6867" y="2489428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مُتَوَازِي </a:t>
            </a:r>
          </a:p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الْمُسْتَطِيلاتِ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9256" y="399584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3306" y="3852968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78619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1643042" y="642918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214414" y="500042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1571604" y="1357298"/>
            <a:ext cx="214314" cy="21431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1214414" y="1285860"/>
            <a:ext cx="214314" cy="21431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785786" y="1000108"/>
            <a:ext cx="214314" cy="21431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357158" y="92867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285720" y="1714488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714348" y="1643050"/>
            <a:ext cx="214314" cy="21431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2844" y="3638654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346</Words>
  <Application>Microsoft Office PowerPoint</Application>
  <PresentationFormat>Affichage à l'écran (4:3)</PresentationFormat>
  <Paragraphs>309</Paragraphs>
  <Slides>39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 أن يستخدم التلاميذ التقنية الاعتيادية للجمع بالاحتفاظ.    أنشطة الوضعيات وبناء المفاهيم.  النشاط المقترح: تطبيقات الكراسة (تقنية الجمع بالاحتفاظ في رقم العشرات و المئات).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125+37</vt:lpstr>
      <vt:lpstr>128+13</vt:lpstr>
      <vt:lpstr>Diapositive 26</vt:lpstr>
      <vt:lpstr>219+182</vt:lpstr>
      <vt:lpstr>Diapositive 28</vt:lpstr>
      <vt:lpstr>274+159</vt:lpstr>
      <vt:lpstr>Diapositive 30</vt:lpstr>
      <vt:lpstr>617+93</vt:lpstr>
      <vt:lpstr>Diapositive 32</vt:lpstr>
      <vt:lpstr>718+182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WANA RABAT2</dc:creator>
  <cp:lastModifiedBy>Unicornis</cp:lastModifiedBy>
  <cp:revision>47</cp:revision>
  <dcterms:created xsi:type="dcterms:W3CDTF">2010-04-25T14:40:18Z</dcterms:created>
  <dcterms:modified xsi:type="dcterms:W3CDTF">2011-05-12T10:08:50Z</dcterms:modified>
</cp:coreProperties>
</file>