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57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5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21435-2D68-47B7-B309-14E25E9F7056}" type="datetimeFigureOut">
              <a:rPr lang="fr-FR" smtClean="0"/>
              <a:pPr/>
              <a:t>27/11/2011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8043-27EC-4D88-991A-60BEE266F6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1.jpeg"/><Relationship Id="rId7" Type="http://schemas.openxmlformats.org/officeDocument/2006/relationships/slide" Target="slide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1.jpeg"/><Relationship Id="rId7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10" Type="http://schemas.openxmlformats.org/officeDocument/2006/relationships/slide" Target="slide16.xml"/><Relationship Id="rId4" Type="http://schemas.openxmlformats.org/officeDocument/2006/relationships/slide" Target="slide8.xml"/><Relationship Id="rId9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59_0.tmp">
            <a:hlinkClick r:id="rId2" action="ppaction://hlinksldjump" tooltip="ص2"/>
          </p:cNvPr>
          <p:cNvPicPr>
            <a:picLocks noChangeAspect="1"/>
          </p:cNvPicPr>
          <p:nvPr/>
        </p:nvPicPr>
        <p:blipFill>
          <a:blip r:embed="rId3"/>
          <a:srcRect b="50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>
            <a:hlinkClick r:id="rId4" action="ppaction://hlinksldjump" tooltip="إظهار الشرح"/>
          </p:cNvPr>
          <p:cNvSpPr/>
          <p:nvPr/>
        </p:nvSpPr>
        <p:spPr>
          <a:xfrm>
            <a:off x="6572264" y="142852"/>
            <a:ext cx="2500330" cy="85725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إظهار المعجم</a:t>
            </a:r>
            <a:endParaRPr lang="fr-FR" sz="36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5" name="Rectangle 4">
            <a:hlinkClick r:id="rId2" action="ppaction://hlinksldjump" tooltip="ص 2"/>
          </p:cNvPr>
          <p:cNvSpPr/>
          <p:nvPr/>
        </p:nvSpPr>
        <p:spPr>
          <a:xfrm>
            <a:off x="1785918" y="6000768"/>
            <a:ext cx="1714512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الصفحة 2</a:t>
            </a:r>
            <a:endParaRPr lang="fr-FR" sz="36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>
            <a:hlinkClick r:id="rId2" action="ppaction://hlinksldjump" tooltip="الرجوع ص1"/>
          </p:cNvPr>
          <p:cNvSpPr/>
          <p:nvPr/>
        </p:nvSpPr>
        <p:spPr>
          <a:xfrm>
            <a:off x="0" y="1643050"/>
            <a:ext cx="9144032" cy="52149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ar-MA" sz="4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1</a:t>
            </a:r>
            <a:r>
              <a:rPr lang="ar-MA" sz="4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."سَادَ السُّكُونُ" </a:t>
            </a:r>
            <a:r>
              <a:rPr lang="ar-MA" sz="4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: خَيَّمَ. "يَسُودُ الصَّمْتُ الغُرْفَةَ</a:t>
            </a:r>
            <a:endParaRPr lang="ar-MA" sz="4000" b="1" dirty="0" smtClean="0">
              <a:ln>
                <a:solidFill>
                  <a:schemeClr val="tx1"/>
                </a:solidFill>
              </a:ln>
              <a:solidFill>
                <a:srgbClr val="0070C0"/>
              </a:solidFill>
              <a:cs typeface="Traditional Arabic"/>
            </a:endParaRPr>
          </a:p>
          <a:p>
            <a:pPr algn="r"/>
            <a:endParaRPr lang="ar-MA" sz="4000" b="1" dirty="0" smtClean="0">
              <a:ln>
                <a:solidFill>
                  <a:schemeClr val="tx1"/>
                </a:solidFill>
              </a:ln>
              <a:solidFill>
                <a:srgbClr val="0070C0"/>
              </a:solidFill>
            </a:endParaRPr>
          </a:p>
          <a:p>
            <a:pPr algn="r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سَادَ - سُدْتُ، أَسُودُ، سُدْ مص. سِيَادَةٌ. سُؤْدُدٌ</a:t>
            </a:r>
            <a:r>
              <a:rPr lang="ar-MA" sz="4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.</a:t>
            </a:r>
          </a:p>
          <a:p>
            <a:pPr algn="r"/>
            <a:endParaRPr lang="ar-MA" sz="4000" b="1" dirty="0" smtClean="0">
              <a:ln>
                <a:solidFill>
                  <a:schemeClr val="tx1"/>
                </a:solidFill>
              </a:ln>
              <a:solidFill>
                <a:srgbClr val="0070C0"/>
              </a:solidFill>
            </a:endParaRPr>
          </a:p>
          <a:p>
            <a:pPr algn="r"/>
            <a:r>
              <a:rPr lang="ar-MA" sz="5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"حَيْثُ تَسُودُ القُوَّةُ يَزُولُ العَقْلُ”</a:t>
            </a:r>
          </a:p>
          <a:p>
            <a:pPr algn="r"/>
            <a:r>
              <a:rPr lang="ar-MA" sz="4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 </a:t>
            </a:r>
          </a:p>
          <a:p>
            <a:pPr algn="r"/>
            <a:r>
              <a:rPr lang="ar-MA" sz="48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"أرَادَ أنْ يُفَرِّقَ لِيَسُودَ". "فَرِّقْ تَسُدْ". </a:t>
            </a:r>
          </a:p>
        </p:txBody>
      </p:sp>
      <p:pic>
        <p:nvPicPr>
          <p:cNvPr id="5" name="Image 4" descr="059_0.tmp"/>
          <p:cNvPicPr>
            <a:picLocks noChangeAspect="1"/>
          </p:cNvPicPr>
          <p:nvPr/>
        </p:nvPicPr>
        <p:blipFill>
          <a:blip r:embed="rId3"/>
          <a:srcRect l="41406" t="75027" r="3906" b="21524"/>
          <a:stretch>
            <a:fillRect/>
          </a:stretch>
        </p:blipFill>
        <p:spPr>
          <a:xfrm>
            <a:off x="0" y="0"/>
            <a:ext cx="9144000" cy="1571612"/>
          </a:xfrm>
          <a:prstGeom prst="rect">
            <a:avLst/>
          </a:prstGeom>
        </p:spPr>
      </p:pic>
      <p:sp>
        <p:nvSpPr>
          <p:cNvPr id="6" name="Rectangle 5">
            <a:hlinkClick r:id="rId4" action="ppaction://hlinksldjump" tooltip="الرجوع ص 2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>
            <a:hlinkClick r:id="rId2" action="ppaction://hlinksldjump" tooltip="الرجوع ص1"/>
          </p:cNvPr>
          <p:cNvSpPr/>
          <p:nvPr/>
        </p:nvSpPr>
        <p:spPr>
          <a:xfrm>
            <a:off x="0" y="1643050"/>
            <a:ext cx="9144032" cy="52149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أقْبَلَ </a:t>
            </a:r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-    </a:t>
            </a:r>
            <a:r>
              <a:rPr lang="ar-MA" sz="5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أقْبَلْتُ، </a:t>
            </a:r>
            <a:r>
              <a:rPr lang="ar-MA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أُقـْبِلُ</a:t>
            </a:r>
            <a:r>
              <a:rPr lang="ar-MA" sz="5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، أَقـْبِلْ مص. </a:t>
            </a:r>
            <a:r>
              <a:rPr lang="ar-MA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إقْبَالٌ</a:t>
            </a:r>
            <a:r>
              <a:rPr lang="ar-MA" sz="5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.</a:t>
            </a:r>
            <a:endParaRPr lang="ar-MA" sz="4400" b="1" dirty="0" smtClean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  <a:p>
            <a:pPr algn="r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 </a:t>
            </a:r>
          </a:p>
          <a:p>
            <a:pPr algn="r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1</a:t>
            </a:r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."أقْبَلَ العِيدُ" : </a:t>
            </a:r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هَلَّ</a:t>
            </a:r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.</a:t>
            </a:r>
          </a:p>
          <a:p>
            <a:pPr algn="r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 2."أَقْبَلَ النَّهارُ": </a:t>
            </a:r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لاَحَ في الأُفُقِ</a:t>
            </a:r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. "أقْبَلَ اللَّيْلُ".</a:t>
            </a:r>
          </a:p>
          <a:p>
            <a:pPr algn="r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 3."أقْبَلَ إلَيْهِ يَأْمُلُ مُساعَدَتَهُ": </a:t>
            </a:r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أتَى.</a:t>
            </a:r>
          </a:p>
          <a:p>
            <a:pPr algn="r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 4."أقْبَلَ عَلَى الدَّرْسِ بِنَشاطٍ وَعزِيمَةٍ" </a:t>
            </a:r>
          </a:p>
          <a:p>
            <a:pPr algn="r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                 اِهْتَمَّ </a:t>
            </a:r>
            <a:r>
              <a:rPr lang="ar-MA" sz="4400" b="1" dirty="0" err="1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بِهِ</a:t>
            </a:r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 وَاجْتَهَدَ. </a:t>
            </a:r>
          </a:p>
        </p:txBody>
      </p:sp>
      <p:sp>
        <p:nvSpPr>
          <p:cNvPr id="6" name="Rectangle 5">
            <a:hlinkClick r:id="rId3" action="ppaction://hlinksldjump" tooltip="الرجوع ص 2"/>
          </p:cNvPr>
          <p:cNvSpPr/>
          <p:nvPr/>
        </p:nvSpPr>
        <p:spPr>
          <a:xfrm>
            <a:off x="0" y="357166"/>
            <a:ext cx="9144000" cy="92867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059_0.tmp"/>
          <p:cNvPicPr>
            <a:picLocks noChangeAspect="1"/>
          </p:cNvPicPr>
          <p:nvPr/>
        </p:nvPicPr>
        <p:blipFill>
          <a:blip r:embed="rId4"/>
          <a:srcRect l="4687" t="75410" r="75000" b="20758"/>
          <a:stretch>
            <a:fillRect/>
          </a:stretch>
        </p:blipFill>
        <p:spPr>
          <a:xfrm>
            <a:off x="3714744" y="0"/>
            <a:ext cx="5429256" cy="1571612"/>
          </a:xfrm>
          <a:prstGeom prst="rect">
            <a:avLst/>
          </a:prstGeom>
        </p:spPr>
      </p:pic>
      <p:pic>
        <p:nvPicPr>
          <p:cNvPr id="8" name="Image 7" descr="059_0.tmp"/>
          <p:cNvPicPr>
            <a:picLocks noChangeAspect="1"/>
          </p:cNvPicPr>
          <p:nvPr/>
        </p:nvPicPr>
        <p:blipFill>
          <a:blip r:embed="rId4"/>
          <a:srcRect l="87502" t="77709" r="1357" b="18459"/>
          <a:stretch>
            <a:fillRect/>
          </a:stretch>
        </p:blipFill>
        <p:spPr>
          <a:xfrm>
            <a:off x="0" y="0"/>
            <a:ext cx="3714744" cy="1643050"/>
          </a:xfrm>
          <a:prstGeom prst="rect">
            <a:avLst/>
          </a:prstGeom>
        </p:spPr>
      </p:pic>
      <p:sp>
        <p:nvSpPr>
          <p:cNvPr id="9" name="Rectangle 8">
            <a:hlinkClick r:id="rId3" action="ppaction://hlinksldjump" tooltip="الرجوع ص 2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>
            <a:hlinkClick r:id="rId2" action="ppaction://hlinksldjump" tooltip="الرجوع ص1"/>
          </p:cNvPr>
          <p:cNvSpPr/>
          <p:nvPr/>
        </p:nvSpPr>
        <p:spPr>
          <a:xfrm>
            <a:off x="0" y="1643050"/>
            <a:ext cx="9144032" cy="52149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 rtl="1"/>
            <a:r>
              <a:rPr lang="ar-MA" sz="66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عَنُفَ - عَنُفْتُ، أَعْنُفُ</a:t>
            </a:r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، </a:t>
            </a:r>
          </a:p>
          <a:p>
            <a:pPr algn="r" rtl="1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          </a:t>
            </a:r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مص. عُنْفٌ، </a:t>
            </a:r>
            <a:r>
              <a:rPr lang="ar-MA" sz="6000" b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عَنَافَةٌ</a:t>
            </a:r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. </a:t>
            </a:r>
            <a:endParaRPr lang="ar-MA" sz="44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  <a:p>
            <a:pPr algn="r" rtl="1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1"عَنُفَ بِالرَّجُلِ" </a:t>
            </a:r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:</a:t>
            </a:r>
          </a:p>
          <a:p>
            <a:pPr algn="r" rtl="1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 لَمْ يَرْفَقْ </a:t>
            </a:r>
            <a:r>
              <a:rPr lang="ar-MA" sz="4400" b="1" dirty="0" err="1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بِهِ</a:t>
            </a:r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، عَامَلَهُ بِشِدَّةٍ وَعُنْفٍ أَوْ لاَمَهُ وَعَيَّرَهُ.</a:t>
            </a:r>
          </a:p>
          <a:p>
            <a:pPr algn="r" rtl="1"/>
            <a:r>
              <a:rPr lang="ar-MA" sz="44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</a:rPr>
              <a:t>"يُدْرَكُ بِالرِّفْقِ مَا لاَ يُدْرَكُ بِالعُنْفِ".</a:t>
            </a:r>
          </a:p>
        </p:txBody>
      </p:sp>
      <p:pic>
        <p:nvPicPr>
          <p:cNvPr id="10" name="Image 9" descr="059_0.tmp"/>
          <p:cNvPicPr>
            <a:picLocks noChangeAspect="1"/>
          </p:cNvPicPr>
          <p:nvPr/>
        </p:nvPicPr>
        <p:blipFill>
          <a:blip r:embed="rId3"/>
          <a:srcRect l="20312" t="78859" r="11718" b="16927"/>
          <a:stretch>
            <a:fillRect/>
          </a:stretch>
        </p:blipFill>
        <p:spPr>
          <a:xfrm>
            <a:off x="0" y="0"/>
            <a:ext cx="9144000" cy="1643050"/>
          </a:xfrm>
          <a:prstGeom prst="rect">
            <a:avLst/>
          </a:prstGeom>
        </p:spPr>
      </p:pic>
      <p:sp>
        <p:nvSpPr>
          <p:cNvPr id="9" name="Rectangle 8">
            <a:hlinkClick r:id="rId4" action="ppaction://hlinksldjump" tooltip="الرجوع ص 2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au 42"/>
          <p:cNvGraphicFramePr>
            <a:graphicFrameLocks noGrp="1"/>
          </p:cNvGraphicFramePr>
          <p:nvPr/>
        </p:nvGraphicFramePr>
        <p:xfrm>
          <a:off x="785786" y="337425"/>
          <a:ext cx="8001056" cy="5949094"/>
        </p:xfrm>
        <a:graphic>
          <a:graphicData uri="http://schemas.openxmlformats.org/drawingml/2006/table">
            <a:tbl>
              <a:tblPr rtl="1"/>
              <a:tblGrid>
                <a:gridCol w="1156045"/>
                <a:gridCol w="1474279"/>
                <a:gridCol w="1263282"/>
                <a:gridCol w="1449480"/>
                <a:gridCol w="1263282"/>
                <a:gridCol w="1394688"/>
              </a:tblGrid>
              <a:tr h="843271"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الفعل: لَعِبَ</a:t>
                      </a:r>
                      <a:endParaRPr lang="ar-MA" sz="4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3271">
                <a:tc gridSpan="6">
                  <a:txBody>
                    <a:bodyPr/>
                    <a:lstStyle/>
                    <a:p>
                      <a:pPr marL="0" marR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4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الماضي المعلوم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3271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أنا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لَعِبْتُ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نحن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لَعِبْنَا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نحن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لَعِبْنَا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239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أنت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لَعِبْتَ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لَعِبْتُمَا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لَعِبْتُم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500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لَعِبْتِ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لَعِبْتُمَا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لَعِبْتُنَّ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271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هما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لَعِبُوا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271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لَعِبَتْ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هما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لَعِبَتَا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لَعِبْنَ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643834" y="20002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143636" y="20002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43834" y="285749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143636" y="285749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643834" y="371475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143636" y="371475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643834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6143636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7643834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6143636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4929190" y="20002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428992" y="20002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4929190" y="285749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3428992" y="285749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4929190" y="371475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428992" y="371475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929190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428992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929190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3428992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2214546" y="20002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714348" y="20002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214546" y="285749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714348" y="285749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214546" y="371475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714348" y="371475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214546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714348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2214546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714348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>
            <a:hlinkClick r:id="rId2" action="ppaction://hlinksldjump" tooltip="الزمن المضارع"/>
          </p:cNvPr>
          <p:cNvSpPr/>
          <p:nvPr/>
        </p:nvSpPr>
        <p:spPr>
          <a:xfrm>
            <a:off x="714348" y="285728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تصريف المضارع</a:t>
            </a:r>
            <a:endParaRPr lang="fr-FR" sz="2800" b="1" dirty="0"/>
          </a:p>
        </p:txBody>
      </p:sp>
      <p:sp>
        <p:nvSpPr>
          <p:cNvPr id="41" name="Rectangle 40">
            <a:hlinkClick r:id="rId3" action="ppaction://hlinksldjump" tooltip="الرجوع للصفحة 1"/>
          </p:cNvPr>
          <p:cNvSpPr/>
          <p:nvPr/>
        </p:nvSpPr>
        <p:spPr>
          <a:xfrm>
            <a:off x="6357950" y="285728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الرجوع الصفحة1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4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au 40"/>
          <p:cNvGraphicFramePr>
            <a:graphicFrameLocks noGrp="1"/>
          </p:cNvGraphicFramePr>
          <p:nvPr/>
        </p:nvGraphicFramePr>
        <p:xfrm>
          <a:off x="571473" y="285722"/>
          <a:ext cx="8143931" cy="6143672"/>
        </p:xfrm>
        <a:graphic>
          <a:graphicData uri="http://schemas.openxmlformats.org/drawingml/2006/table">
            <a:tbl>
              <a:tblPr rtl="1"/>
              <a:tblGrid>
                <a:gridCol w="1202504"/>
                <a:gridCol w="1537970"/>
                <a:gridCol w="1187236"/>
                <a:gridCol w="1466532"/>
                <a:gridCol w="1233786"/>
                <a:gridCol w="1515903"/>
              </a:tblGrid>
              <a:tr h="861782"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الفعل: لَعِبَ</a:t>
                      </a:r>
                      <a:endParaRPr lang="ar-MA" sz="4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72980">
                <a:tc gridSpan="6">
                  <a:txBody>
                    <a:bodyPr/>
                    <a:lstStyle/>
                    <a:p>
                      <a:pPr marL="0" marR="0" indent="0" algn="ctr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4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المضارع المعلوم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61782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أَلْعَبُ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نحن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نَلْعَبُ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نحن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نَلْعَبُ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782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تَلْعَبُ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تَلْعَبَانِ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تَلْعَبُونَ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782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تَلْعَبِينَ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تَلْعَبَانِ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أنتن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تَلْعَبْنَ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782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يَلْعَبُ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هما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يَلْعَبَانِ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هم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يَلْعَبُونَ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782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تَلْعَبُ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هما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تَلْعَبَانِ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يَلْعَبْنَ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500958" y="214311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000760" y="214311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500958" y="300037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000760" y="300037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500958" y="385762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000760" y="385762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500958" y="471488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6000760" y="471488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7500958" y="55721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6000760" y="55721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786314" y="214311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286116" y="214311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4786314" y="300037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286116" y="300037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4786314" y="385762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3286116" y="385762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4786314" y="471488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286116" y="471488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786314" y="55721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286116" y="55721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2071670" y="214311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71472" y="214311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2071670" y="300037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71472" y="300037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071670" y="385762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571472" y="385762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071670" y="471488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71472" y="471488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071670" y="55721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71472" y="55721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>
            <a:hlinkClick r:id="rId2" action="ppaction://hlinksldjump" tooltip="الزمن الأمر"/>
          </p:cNvPr>
          <p:cNvSpPr/>
          <p:nvPr/>
        </p:nvSpPr>
        <p:spPr>
          <a:xfrm>
            <a:off x="214282" y="214290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تصريف الأمر</a:t>
            </a:r>
            <a:endParaRPr lang="fr-FR" sz="2800" b="1" dirty="0"/>
          </a:p>
        </p:txBody>
      </p:sp>
      <p:sp>
        <p:nvSpPr>
          <p:cNvPr id="39" name="Rectangle 38">
            <a:hlinkClick r:id="rId3" action="ppaction://hlinksldjump" tooltip="الرجوع للصفحة 1"/>
          </p:cNvPr>
          <p:cNvSpPr/>
          <p:nvPr/>
        </p:nvSpPr>
        <p:spPr>
          <a:xfrm>
            <a:off x="6357950" y="214290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الرجوع الصفحة1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4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714348" y="2914588"/>
          <a:ext cx="8072494" cy="3371932"/>
        </p:xfrm>
        <a:graphic>
          <a:graphicData uri="http://schemas.openxmlformats.org/drawingml/2006/table">
            <a:tbl>
              <a:tblPr rtl="1"/>
              <a:tblGrid>
                <a:gridCol w="1166368"/>
                <a:gridCol w="1446902"/>
                <a:gridCol w="1233788"/>
                <a:gridCol w="1496028"/>
                <a:gridCol w="1275728"/>
                <a:gridCol w="1453680"/>
              </a:tblGrid>
              <a:tr h="827703"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الفعل: لَعِبَ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27703"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الأمر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27703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اِلْعَبْ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اِلْعَبَا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اِلْعَبُوا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477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اِلْعَبِي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اِلْعَبَا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اِلْعَبْنَ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643834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143636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43834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143636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4929190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428992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929190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3428992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214546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14348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214546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714348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hlinkClick r:id="rId2" action="ppaction://hlinksldjump" tooltip="الرجوع للصفحة 1"/>
          </p:cNvPr>
          <p:cNvSpPr/>
          <p:nvPr/>
        </p:nvSpPr>
        <p:spPr>
          <a:xfrm>
            <a:off x="6357950" y="428604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الرجوع الصفحة1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Tableau 43"/>
          <p:cNvGraphicFramePr>
            <a:graphicFrameLocks noGrp="1"/>
          </p:cNvGraphicFramePr>
          <p:nvPr/>
        </p:nvGraphicFramePr>
        <p:xfrm>
          <a:off x="785786" y="285729"/>
          <a:ext cx="8072493" cy="5903842"/>
        </p:xfrm>
        <a:graphic>
          <a:graphicData uri="http://schemas.openxmlformats.org/drawingml/2006/table">
            <a:tbl>
              <a:tblPr rtl="1"/>
              <a:tblGrid>
                <a:gridCol w="1252281"/>
                <a:gridCol w="1432426"/>
                <a:gridCol w="1274806"/>
                <a:gridCol w="1534694"/>
                <a:gridCol w="1183598"/>
                <a:gridCol w="1394688"/>
              </a:tblGrid>
              <a:tr h="847077"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الفعل: رَأَى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67434"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الماضي المعلوم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31745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رَأَيْتُ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نحن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رَأَيْنَا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نحن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رَأَيْنَا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745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رَأَيْتَ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رَأَيْتُمَا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رَأَيْتُم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840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رَأَيْتِ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رَأَيْتُمَا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رَأَيْتُنَّ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هما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رَأَيَا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رَأَوْا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745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رَأَتْ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هما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رَأَتَا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رَأَيْنَ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643834" y="20002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143636" y="20002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43834" y="285749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143636" y="285749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643834" y="371475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143636" y="371475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643834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6143636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7643834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6143636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4929190" y="20002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428992" y="20002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4929190" y="285749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3428992" y="285749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4929190" y="371475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428992" y="371475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929190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428992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929190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3428992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2214546" y="20002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714348" y="20002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214546" y="285749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714348" y="285749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214546" y="371475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714348" y="371475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214546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714348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2214546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714348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>
            <a:hlinkClick r:id="rId2" action="ppaction://hlinksldjump" tooltip="الزمن المضارع"/>
          </p:cNvPr>
          <p:cNvSpPr/>
          <p:nvPr/>
        </p:nvSpPr>
        <p:spPr>
          <a:xfrm>
            <a:off x="714348" y="285728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تصريف المضارع</a:t>
            </a:r>
            <a:endParaRPr lang="fr-FR" sz="2800" b="1" dirty="0"/>
          </a:p>
        </p:txBody>
      </p:sp>
      <p:sp>
        <p:nvSpPr>
          <p:cNvPr id="41" name="Rectangle 40">
            <a:hlinkClick r:id="rId3" action="ppaction://hlinksldjump" tooltip="الرجوع للصفحة 2"/>
          </p:cNvPr>
          <p:cNvSpPr/>
          <p:nvPr/>
        </p:nvSpPr>
        <p:spPr>
          <a:xfrm>
            <a:off x="6357950" y="285728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الرجوع </a:t>
            </a:r>
            <a:r>
              <a:rPr lang="ar-MA" sz="2800" b="1" dirty="0" smtClean="0"/>
              <a:t>الصفحة 2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4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Tableau 41"/>
          <p:cNvGraphicFramePr>
            <a:graphicFrameLocks noGrp="1"/>
          </p:cNvGraphicFramePr>
          <p:nvPr/>
        </p:nvGraphicFramePr>
        <p:xfrm>
          <a:off x="500035" y="285727"/>
          <a:ext cx="8215369" cy="6094960"/>
        </p:xfrm>
        <a:graphic>
          <a:graphicData uri="http://schemas.openxmlformats.org/drawingml/2006/table">
            <a:tbl>
              <a:tblPr rtl="1"/>
              <a:tblGrid>
                <a:gridCol w="1213051"/>
                <a:gridCol w="1521704"/>
                <a:gridCol w="1214854"/>
                <a:gridCol w="1492083"/>
                <a:gridCol w="1214720"/>
                <a:gridCol w="1558957"/>
              </a:tblGrid>
              <a:tr h="851844"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الفعل: رَأَى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005545"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المضارع المعلوم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30195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أَرَى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نحن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نَرَى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نحن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نَرَى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844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تَرَى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تَرَيَانِ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تَرَوْنَ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844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تَرَيْنَ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تَرَيَانِ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تَرَيْنَ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844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يَرَى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هما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يَرَيَانِ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يَرَوْنَ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844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هي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تَرَى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هما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تَرَيَانِ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هن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4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يَرَيْنَ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500958" y="214311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000760" y="214311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500958" y="300037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000760" y="300037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500958" y="385762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000760" y="385762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500958" y="471488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6000760" y="471488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7500958" y="55721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6000760" y="55721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786314" y="214311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286116" y="214311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4786314" y="300037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3286116" y="300037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4786314" y="385762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3286116" y="385762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4786314" y="471488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3286116" y="471488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786314" y="55721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286116" y="55721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2071670" y="2143116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71472" y="2143116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2071670" y="3000372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71472" y="3000372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071670" y="385762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571472" y="385762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071670" y="471488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71472" y="471488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071670" y="5572140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571472" y="5572140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>
            <a:hlinkClick r:id="rId2" action="ppaction://hlinksldjump" tooltip="الزمن الأمر"/>
          </p:cNvPr>
          <p:cNvSpPr/>
          <p:nvPr/>
        </p:nvSpPr>
        <p:spPr>
          <a:xfrm>
            <a:off x="214282" y="214290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تصريف الأمر</a:t>
            </a:r>
            <a:endParaRPr lang="fr-FR" sz="2800" b="1" dirty="0"/>
          </a:p>
        </p:txBody>
      </p:sp>
      <p:sp>
        <p:nvSpPr>
          <p:cNvPr id="39" name="Rectangle 38">
            <a:hlinkClick r:id="rId3" action="ppaction://hlinksldjump" tooltip="الرجوع للصفحة 2"/>
          </p:cNvPr>
          <p:cNvSpPr/>
          <p:nvPr/>
        </p:nvSpPr>
        <p:spPr>
          <a:xfrm>
            <a:off x="6357950" y="214290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الرجوع </a:t>
            </a:r>
            <a:r>
              <a:rPr lang="ar-MA" sz="2800" b="1" dirty="0" smtClean="0"/>
              <a:t>الصفحة 2 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0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3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4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au 21"/>
          <p:cNvGraphicFramePr>
            <a:graphicFrameLocks noGrp="1"/>
          </p:cNvGraphicFramePr>
          <p:nvPr/>
        </p:nvGraphicFramePr>
        <p:xfrm>
          <a:off x="714348" y="2928934"/>
          <a:ext cx="8072494" cy="3329940"/>
        </p:xfrm>
        <a:graphic>
          <a:graphicData uri="http://schemas.openxmlformats.org/drawingml/2006/table">
            <a:tbl>
              <a:tblPr rtl="1"/>
              <a:tblGrid>
                <a:gridCol w="1166368"/>
                <a:gridCol w="1522948"/>
                <a:gridCol w="1170137"/>
                <a:gridCol w="1542627"/>
                <a:gridCol w="1233786"/>
                <a:gridCol w="1436628"/>
              </a:tblGrid>
              <a:tr h="706371"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الفعل: رَأَى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39151"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الأمر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63922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رَيَا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رَوْا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494"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أنتِ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رَيْ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أنتما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رَيَا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أنتن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MA" sz="5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رَيْنَ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643834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143636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43834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143636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4929190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428992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4929190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3428992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214546" y="4572008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14348" y="4572008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214546" y="5429264"/>
            <a:ext cx="1214446" cy="857256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714348" y="5429264"/>
            <a:ext cx="147487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hlinkClick r:id="rId2" action="ppaction://hlinksldjump" tooltip="الرجوع للصفحة 2"/>
          </p:cNvPr>
          <p:cNvSpPr/>
          <p:nvPr/>
        </p:nvSpPr>
        <p:spPr>
          <a:xfrm>
            <a:off x="6357950" y="428604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/>
              <a:t>الرجوع </a:t>
            </a:r>
            <a:r>
              <a:rPr lang="ar-MA" sz="2800" b="1" dirty="0" smtClean="0"/>
              <a:t>الصفحة 2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59_0.tmp">
            <a:hlinkClick r:id="rId2" action="ppaction://hlinksldjump" tooltip="الرجوع ص 1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59_0.tmp">
            <a:hlinkClick r:id="rId2" action="ppaction://hlinksldjump" tooltip="ص 2"/>
          </p:cNvPr>
          <p:cNvPicPr>
            <a:picLocks noChangeAspect="1"/>
          </p:cNvPicPr>
          <p:nvPr/>
        </p:nvPicPr>
        <p:blipFill>
          <a:blip r:embed="rId3"/>
          <a:srcRect b="50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rganigramme : Alternative 2">
            <a:hlinkClick r:id="rId4" action="ppaction://hlinksldjump" tooltip="اشرح : غدير"/>
          </p:cNvPr>
          <p:cNvSpPr/>
          <p:nvPr/>
        </p:nvSpPr>
        <p:spPr>
          <a:xfrm>
            <a:off x="6786578" y="2571744"/>
            <a:ext cx="428628" cy="357190"/>
          </a:xfrm>
          <a:prstGeom prst="flowChartAlternateProcess">
            <a:avLst/>
          </a:prstGeom>
          <a:solidFill>
            <a:schemeClr val="accent1">
              <a:alpha val="1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Organigramme : Alternative 3">
            <a:hlinkClick r:id="rId5" action="ppaction://hlinksldjump" tooltip="اشرح : هضبة"/>
          </p:cNvPr>
          <p:cNvSpPr/>
          <p:nvPr/>
        </p:nvSpPr>
        <p:spPr>
          <a:xfrm>
            <a:off x="7286644" y="3000372"/>
            <a:ext cx="428628" cy="357190"/>
          </a:xfrm>
          <a:prstGeom prst="flowChartAlternateProcess">
            <a:avLst/>
          </a:prstGeom>
          <a:solidFill>
            <a:schemeClr val="accent1">
              <a:alpha val="1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Organigramme : Alternative 4">
            <a:hlinkClick r:id="rId6" action="ppaction://hlinksldjump" tooltip="اشرح : عراك"/>
          </p:cNvPr>
          <p:cNvSpPr/>
          <p:nvPr/>
        </p:nvSpPr>
        <p:spPr>
          <a:xfrm>
            <a:off x="6215074" y="6500810"/>
            <a:ext cx="428628" cy="357190"/>
          </a:xfrm>
          <a:prstGeom prst="flowChartAlternateProcess">
            <a:avLst/>
          </a:prstGeom>
          <a:solidFill>
            <a:schemeClr val="accent1">
              <a:alpha val="1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hlinkClick r:id="rId7" action="ppaction://hlinksldjump" tooltip="إخفاء المعجم"/>
          </p:cNvPr>
          <p:cNvSpPr/>
          <p:nvPr/>
        </p:nvSpPr>
        <p:spPr>
          <a:xfrm>
            <a:off x="6572264" y="142876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إخفاء المعجم</a:t>
            </a:r>
            <a:endParaRPr lang="fr-FR" sz="40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7" name="Rectangle 6">
            <a:hlinkClick r:id="rId8" action="ppaction://hlinksldjump" tooltip="ص 2"/>
          </p:cNvPr>
          <p:cNvSpPr/>
          <p:nvPr/>
        </p:nvSpPr>
        <p:spPr>
          <a:xfrm>
            <a:off x="1785918" y="6000768"/>
            <a:ext cx="1714512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الصفحة 2</a:t>
            </a:r>
            <a:endParaRPr lang="fr-FR" sz="36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8" name="Organigramme : Alternative 7">
            <a:hlinkClick r:id="rId9" action="ppaction://hlinksldjump" tooltip="أصرف فعل لعب"/>
          </p:cNvPr>
          <p:cNvSpPr/>
          <p:nvPr/>
        </p:nvSpPr>
        <p:spPr>
          <a:xfrm>
            <a:off x="5929322" y="4000504"/>
            <a:ext cx="571504" cy="285752"/>
          </a:xfrm>
          <a:prstGeom prst="flowChartAlternateProcess">
            <a:avLst/>
          </a:prstGeom>
          <a:solidFill>
            <a:srgbClr val="FF0000">
              <a:alpha val="10000"/>
            </a:srgb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059_0.tmp"/>
          <p:cNvPicPr>
            <a:picLocks noChangeAspect="1"/>
          </p:cNvPicPr>
          <p:nvPr/>
        </p:nvPicPr>
        <p:blipFill>
          <a:blip r:embed="rId2"/>
          <a:srcRect l="59375" t="17708" r="10937" b="78125"/>
          <a:stretch>
            <a:fillRect/>
          </a:stretch>
        </p:blipFill>
        <p:spPr>
          <a:xfrm>
            <a:off x="0" y="0"/>
            <a:ext cx="9144000" cy="1500198"/>
          </a:xfrm>
          <a:prstGeom prst="rect">
            <a:avLst/>
          </a:prstGeom>
        </p:spPr>
      </p:pic>
      <p:sp>
        <p:nvSpPr>
          <p:cNvPr id="2" name="Rectangle à coins arrondis 1">
            <a:hlinkClick r:id="rId3" action="ppaction://hlinksldjump" tooltip="الرجوع ص1"/>
          </p:cNvPr>
          <p:cNvSpPr/>
          <p:nvPr/>
        </p:nvSpPr>
        <p:spPr>
          <a:xfrm>
            <a:off x="0" y="1571612"/>
            <a:ext cx="9144000" cy="52863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ar-MA" sz="6000" b="1" dirty="0" smtClean="0">
                <a:solidFill>
                  <a:srgbClr val="FF0000"/>
                </a:solidFill>
                <a:cs typeface="Traditional Arabic"/>
              </a:rPr>
              <a:t>غَدِير</a:t>
            </a:r>
            <a:r>
              <a:rPr lang="ar-MA" sz="6000" b="1" dirty="0" smtClean="0">
                <a:solidFill>
                  <a:srgbClr val="000000"/>
                </a:solidFill>
                <a:cs typeface="Traditional Arabic"/>
              </a:rPr>
              <a:t>ٌ - ج: غُدْرَانٌ. </a:t>
            </a:r>
            <a:endParaRPr lang="fr-FR" sz="6000" b="1" dirty="0" smtClean="0">
              <a:solidFill>
                <a:srgbClr val="000000"/>
              </a:solidFill>
              <a:cs typeface="Traditional Arabic"/>
            </a:endParaRPr>
          </a:p>
          <a:p>
            <a:pPr algn="r"/>
            <a:r>
              <a:rPr lang="ar-MA" sz="6000" b="1" dirty="0" smtClean="0">
                <a:solidFill>
                  <a:srgbClr val="000000"/>
                </a:solidFill>
                <a:cs typeface="Traditional Arabic"/>
              </a:rPr>
              <a:t> 1."مَاءُ الغَدِيرِ" : مَاءُ النَّهْرِ الصَّغِيرِ. </a:t>
            </a:r>
            <a:endParaRPr lang="fr-FR" sz="6000" dirty="0"/>
          </a:p>
        </p:txBody>
      </p:sp>
      <p:pic>
        <p:nvPicPr>
          <p:cNvPr id="4" name="Image 3" descr="059_0.tmp"/>
          <p:cNvPicPr>
            <a:picLocks noChangeAspect="1"/>
          </p:cNvPicPr>
          <p:nvPr/>
        </p:nvPicPr>
        <p:blipFill>
          <a:blip r:embed="rId2"/>
          <a:srcRect l="23437" t="27083" r="58594" b="55729"/>
          <a:stretch>
            <a:fillRect/>
          </a:stretch>
        </p:blipFill>
        <p:spPr>
          <a:xfrm>
            <a:off x="357158" y="3929066"/>
            <a:ext cx="2071702" cy="2357454"/>
          </a:xfrm>
          <a:prstGeom prst="rect">
            <a:avLst/>
          </a:prstGeom>
        </p:spPr>
      </p:pic>
      <p:sp>
        <p:nvSpPr>
          <p:cNvPr id="6" name="Rectangle 5">
            <a:hlinkClick r:id="rId3" action="ppaction://hlinksldjump" tooltip="الرجوع ص 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>
            <a:hlinkClick r:id="rId2" action="ppaction://hlinksldjump" tooltip="الرجوع ص1"/>
          </p:cNvPr>
          <p:cNvSpPr/>
          <p:nvPr/>
        </p:nvSpPr>
        <p:spPr>
          <a:xfrm>
            <a:off x="0" y="1643050"/>
            <a:ext cx="9144032" cy="52149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ar-MA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cs typeface="Traditional Arabic"/>
              </a:rPr>
              <a:t>هَضْبَة</a:t>
            </a:r>
            <a:r>
              <a:rPr lang="ar-MA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Traditional Arabic"/>
              </a:rPr>
              <a:t>ٌ - ج: </a:t>
            </a:r>
            <a:r>
              <a:rPr lang="ar-MA" sz="60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Traditional Arabic"/>
              </a:rPr>
              <a:t>هَضْبَاتٌ</a:t>
            </a:r>
            <a:r>
              <a:rPr lang="ar-MA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Traditional Arabic"/>
              </a:rPr>
              <a:t>، هِضَابٌ. </a:t>
            </a:r>
          </a:p>
          <a:p>
            <a:pPr algn="r"/>
            <a:r>
              <a:rPr lang="ar-MA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Traditional Arabic"/>
              </a:rPr>
              <a:t>1</a:t>
            </a:r>
            <a:r>
              <a:rPr lang="ar-MA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cs typeface="Traditional Arabic"/>
              </a:rPr>
              <a:t>."تُطِلُّ الْهَضْبَةُ عَلَى السُّهُولِ" </a:t>
            </a:r>
            <a:r>
              <a:rPr lang="ar-MA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Traditional Arabic"/>
              </a:rPr>
              <a:t>:</a:t>
            </a:r>
          </a:p>
          <a:p>
            <a:pPr algn="r"/>
            <a:r>
              <a:rPr lang="ar-MA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000000"/>
                </a:solidFill>
                <a:cs typeface="Traditional Arabic"/>
              </a:rPr>
              <a:t> مَا ارْتَفَعَ مِنَ الأَرْضِ.</a:t>
            </a:r>
          </a:p>
        </p:txBody>
      </p:sp>
      <p:pic>
        <p:nvPicPr>
          <p:cNvPr id="4" name="Image 3" descr="059_0.tmp"/>
          <p:cNvPicPr>
            <a:picLocks noChangeAspect="1"/>
          </p:cNvPicPr>
          <p:nvPr/>
        </p:nvPicPr>
        <p:blipFill>
          <a:blip r:embed="rId3"/>
          <a:srcRect l="1130" t="14583" r="67269" b="68229"/>
          <a:stretch>
            <a:fillRect/>
          </a:stretch>
        </p:blipFill>
        <p:spPr>
          <a:xfrm>
            <a:off x="0" y="0"/>
            <a:ext cx="3643338" cy="1714512"/>
          </a:xfrm>
          <a:prstGeom prst="rect">
            <a:avLst/>
          </a:prstGeom>
        </p:spPr>
      </p:pic>
      <p:pic>
        <p:nvPicPr>
          <p:cNvPr id="8" name="Image 7" descr="059_0.tmp"/>
          <p:cNvPicPr>
            <a:picLocks noChangeAspect="1"/>
          </p:cNvPicPr>
          <p:nvPr/>
        </p:nvPicPr>
        <p:blipFill>
          <a:blip r:embed="rId3"/>
          <a:srcRect l="60156" t="21354" b="74479"/>
          <a:stretch>
            <a:fillRect/>
          </a:stretch>
        </p:blipFill>
        <p:spPr>
          <a:xfrm>
            <a:off x="0" y="0"/>
            <a:ext cx="9144000" cy="1714488"/>
          </a:xfrm>
          <a:prstGeom prst="rect">
            <a:avLst/>
          </a:prstGeom>
        </p:spPr>
      </p:pic>
      <p:pic>
        <p:nvPicPr>
          <p:cNvPr id="9" name="Image 8" descr="059_0.tmp"/>
          <p:cNvPicPr>
            <a:picLocks noChangeAspect="1"/>
          </p:cNvPicPr>
          <p:nvPr/>
        </p:nvPicPr>
        <p:blipFill>
          <a:blip r:embed="rId3"/>
          <a:srcRect l="1131" t="18229" r="68508" b="55729"/>
          <a:stretch>
            <a:fillRect/>
          </a:stretch>
        </p:blipFill>
        <p:spPr>
          <a:xfrm>
            <a:off x="0" y="3857628"/>
            <a:ext cx="3500462" cy="2500330"/>
          </a:xfrm>
          <a:prstGeom prst="rect">
            <a:avLst/>
          </a:prstGeom>
        </p:spPr>
      </p:pic>
      <p:sp>
        <p:nvSpPr>
          <p:cNvPr id="6" name="Rectangle 5">
            <a:hlinkClick r:id="rId2" action="ppaction://hlinksldjump" tooltip="الرجوع ص 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>
            <a:hlinkClick r:id="rId2" action="ppaction://hlinksldjump" tooltip="الرجوع ص1"/>
          </p:cNvPr>
          <p:cNvSpPr/>
          <p:nvPr/>
        </p:nvSpPr>
        <p:spPr>
          <a:xfrm>
            <a:off x="0" y="1643050"/>
            <a:ext cx="9144032" cy="52149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raditional Arabic"/>
              </a:rPr>
              <a:t>عِرَاك</a:t>
            </a:r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cs typeface="Traditional Arabic"/>
              </a:rPr>
              <a:t>ٌ - (مص. عَارَكَ).</a:t>
            </a:r>
          </a:p>
          <a:p>
            <a:pPr algn="r"/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cs typeface="Traditional Arabic"/>
              </a:rPr>
              <a:t> </a:t>
            </a:r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Traditional Arabic"/>
              </a:rPr>
              <a:t>"اِشْتَدَّ الْعِرَاكُ بَيْنَهُمَا": </a:t>
            </a:r>
          </a:p>
          <a:p>
            <a:pPr algn="r"/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cs typeface="Traditional Arabic"/>
              </a:rPr>
              <a:t>الخِصَامُ، الْقِتَالُ.</a:t>
            </a:r>
          </a:p>
        </p:txBody>
      </p:sp>
      <p:sp>
        <p:nvSpPr>
          <p:cNvPr id="6" name="Rectangle 5">
            <a:hlinkClick r:id="rId2" action="ppaction://hlinksldjump" tooltip="الرجوع ص 1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059_0.tmp"/>
          <p:cNvPicPr>
            <a:picLocks noChangeAspect="1"/>
          </p:cNvPicPr>
          <p:nvPr/>
        </p:nvPicPr>
        <p:blipFill>
          <a:blip r:embed="rId3"/>
          <a:srcRect l="51563" t="46354" b="50000"/>
          <a:stretch>
            <a:fillRect/>
          </a:stretch>
        </p:blipFill>
        <p:spPr>
          <a:xfrm>
            <a:off x="0" y="0"/>
            <a:ext cx="9144000" cy="16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59_0.tmp">
            <a:hlinkClick r:id="rId2" action="ppaction://hlinksldjump" tooltip="ص1"/>
          </p:cNvPr>
          <p:cNvPicPr>
            <a:picLocks noChangeAspect="1"/>
          </p:cNvPicPr>
          <p:nvPr/>
        </p:nvPicPr>
        <p:blipFill>
          <a:blip r:embed="rId3"/>
          <a:srcRect t="46292" b="1692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>
            <a:hlinkClick r:id="rId4" action="ppaction://hlinksldjump" tooltip="إظهار الشرح"/>
          </p:cNvPr>
          <p:cNvSpPr/>
          <p:nvPr/>
        </p:nvSpPr>
        <p:spPr>
          <a:xfrm>
            <a:off x="0" y="0"/>
            <a:ext cx="2571736" cy="71438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إظهار المعجم</a:t>
            </a:r>
            <a:endParaRPr lang="fr-FR" sz="36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59_0.tmp">
            <a:hlinkClick r:id="rId2" action="ppaction://hlinksldjump" tooltip="ص1"/>
          </p:cNvPr>
          <p:cNvPicPr>
            <a:picLocks noChangeAspect="1"/>
          </p:cNvPicPr>
          <p:nvPr/>
        </p:nvPicPr>
        <p:blipFill>
          <a:blip r:embed="rId3"/>
          <a:srcRect t="46292" b="1692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rganigramme : Alternative 2">
            <a:hlinkClick r:id="rId4" action="ppaction://hlinksldjump" tooltip="اشرح :مرارا"/>
          </p:cNvPr>
          <p:cNvSpPr/>
          <p:nvPr/>
        </p:nvSpPr>
        <p:spPr>
          <a:xfrm>
            <a:off x="6929454" y="2214554"/>
            <a:ext cx="428628" cy="357190"/>
          </a:xfrm>
          <a:prstGeom prst="flowChartAlternateProcess">
            <a:avLst/>
          </a:prstGeom>
          <a:solidFill>
            <a:schemeClr val="accent1">
              <a:alpha val="1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Organigramme : Alternative 3">
            <a:hlinkClick r:id="rId5" action="ppaction://hlinksldjump" tooltip="اشرح :حيل"/>
          </p:cNvPr>
          <p:cNvSpPr/>
          <p:nvPr/>
        </p:nvSpPr>
        <p:spPr>
          <a:xfrm>
            <a:off x="4000496" y="3643314"/>
            <a:ext cx="500066" cy="428628"/>
          </a:xfrm>
          <a:prstGeom prst="flowChartAlternateProcess">
            <a:avLst/>
          </a:prstGeom>
          <a:solidFill>
            <a:schemeClr val="accent1">
              <a:alpha val="1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Organigramme : Alternative 4">
            <a:hlinkClick r:id="rId6" action="ppaction://hlinksldjump" tooltip="اشرح :ساد"/>
          </p:cNvPr>
          <p:cNvSpPr/>
          <p:nvPr/>
        </p:nvSpPr>
        <p:spPr>
          <a:xfrm>
            <a:off x="6786578" y="5500702"/>
            <a:ext cx="357190" cy="428628"/>
          </a:xfrm>
          <a:prstGeom prst="flowChartAlternateProcess">
            <a:avLst/>
          </a:prstGeom>
          <a:solidFill>
            <a:schemeClr val="accent1">
              <a:alpha val="1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Organigramme : Alternative 5">
            <a:hlinkClick r:id="rId7" action="ppaction://hlinksldjump" tooltip="اشرح :أقبل"/>
          </p:cNvPr>
          <p:cNvSpPr/>
          <p:nvPr/>
        </p:nvSpPr>
        <p:spPr>
          <a:xfrm>
            <a:off x="428596" y="5500702"/>
            <a:ext cx="714380" cy="500066"/>
          </a:xfrm>
          <a:prstGeom prst="flowChartAlternateProcess">
            <a:avLst/>
          </a:prstGeom>
          <a:solidFill>
            <a:schemeClr val="accent1">
              <a:alpha val="1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rganigramme : Alternative 6">
            <a:hlinkClick r:id="rId8" action="ppaction://hlinksldjump" tooltip="اشرح :عنف"/>
          </p:cNvPr>
          <p:cNvSpPr/>
          <p:nvPr/>
        </p:nvSpPr>
        <p:spPr>
          <a:xfrm>
            <a:off x="1857356" y="6143644"/>
            <a:ext cx="571504" cy="500066"/>
          </a:xfrm>
          <a:prstGeom prst="flowChartAlternateProcess">
            <a:avLst/>
          </a:prstGeom>
          <a:solidFill>
            <a:schemeClr val="accent1">
              <a:alpha val="1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hlinkClick r:id="rId9" action="ppaction://hlinksldjump" tooltip="إخفاء المعجم"/>
          </p:cNvPr>
          <p:cNvSpPr/>
          <p:nvPr/>
        </p:nvSpPr>
        <p:spPr>
          <a:xfrm>
            <a:off x="0" y="0"/>
            <a:ext cx="2571736" cy="8572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إخفاء المعجم</a:t>
            </a:r>
            <a:endParaRPr lang="fr-FR" sz="40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9" name="Organigramme : Alternative 8">
            <a:hlinkClick r:id="rId10" action="ppaction://hlinksldjump" tooltip="أصرف فعل رأى"/>
          </p:cNvPr>
          <p:cNvSpPr/>
          <p:nvPr/>
        </p:nvSpPr>
        <p:spPr>
          <a:xfrm>
            <a:off x="6929454" y="3500438"/>
            <a:ext cx="357190" cy="500066"/>
          </a:xfrm>
          <a:prstGeom prst="flowChartAlternateProcess">
            <a:avLst/>
          </a:prstGeom>
          <a:solidFill>
            <a:srgbClr val="FF0000">
              <a:alpha val="10000"/>
            </a:srgb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>
            <a:hlinkClick r:id="rId2" action="ppaction://hlinksldjump" tooltip="الرجوع ص1"/>
          </p:cNvPr>
          <p:cNvSpPr/>
          <p:nvPr/>
        </p:nvSpPr>
        <p:spPr>
          <a:xfrm>
            <a:off x="0" y="1643050"/>
            <a:ext cx="9144032" cy="52149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."نَبَّهْتُهُ </a:t>
            </a:r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مِرَارا</a:t>
            </a:r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ً" : وَهُنَا اسْتِعْمَالُ الجَمْعِ لِلدّلاَلَةِ عَلَى الكَثْرَةِ.</a:t>
            </a:r>
          </a:p>
          <a:p>
            <a:pPr algn="r"/>
            <a:endParaRPr lang="ar-MA" sz="6000" b="1" dirty="0" smtClean="0">
              <a:ln>
                <a:solidFill>
                  <a:schemeClr val="tx1"/>
                </a:solidFill>
              </a:ln>
              <a:solidFill>
                <a:srgbClr val="0070C0"/>
              </a:solidFill>
            </a:endParaRPr>
          </a:p>
          <a:p>
            <a:pPr algn="r"/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 "</a:t>
            </a:r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مِرَاراً</a:t>
            </a:r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 وَتَكْرَاراً".</a:t>
            </a:r>
            <a:endParaRPr lang="ar-MA" sz="6000" b="1" dirty="0" smtClean="0">
              <a:ln>
                <a:solidFill>
                  <a:schemeClr val="tx1"/>
                </a:solidFill>
              </a:ln>
              <a:solidFill>
                <a:srgbClr val="0070C0"/>
              </a:solidFill>
              <a:cs typeface="Traditional Arabic"/>
            </a:endParaRPr>
          </a:p>
        </p:txBody>
      </p:sp>
      <p:sp>
        <p:nvSpPr>
          <p:cNvPr id="6" name="Rectangle 5">
            <a:hlinkClick r:id="rId3" action="ppaction://hlinksldjump" tooltip="الرجوع ص 2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059_0.tmp"/>
          <p:cNvPicPr>
            <a:picLocks noChangeAspect="1"/>
          </p:cNvPicPr>
          <p:nvPr/>
        </p:nvPicPr>
        <p:blipFill>
          <a:blip r:embed="rId4"/>
          <a:srcRect l="50781" t="57020" r="4687" b="38766"/>
          <a:stretch>
            <a:fillRect/>
          </a:stretch>
        </p:blipFill>
        <p:spPr>
          <a:xfrm>
            <a:off x="0" y="0"/>
            <a:ext cx="9144000" cy="16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>
            <a:hlinkClick r:id="rId2" action="ppaction://hlinksldjump" tooltip="الرجوع ص1"/>
          </p:cNvPr>
          <p:cNvSpPr/>
          <p:nvPr/>
        </p:nvSpPr>
        <p:spPr>
          <a:xfrm>
            <a:off x="0" y="1643050"/>
            <a:ext cx="9144032" cy="52149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حِيلَةٌ</a:t>
            </a:r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 - ج: حِيَلٌ.</a:t>
            </a:r>
          </a:p>
          <a:p>
            <a:pPr algn="r"/>
            <a:endParaRPr lang="ar-MA" sz="6000" b="1" dirty="0" smtClean="0">
              <a:ln>
                <a:solidFill>
                  <a:schemeClr val="tx1"/>
                </a:solidFill>
              </a:ln>
              <a:solidFill>
                <a:srgbClr val="0070C0"/>
              </a:solidFill>
            </a:endParaRPr>
          </a:p>
          <a:p>
            <a:pPr algn="r"/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 1. "حَبَكَ حِيلَةً":</a:t>
            </a:r>
          </a:p>
          <a:p>
            <a:pPr algn="r"/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خُدْعَةً، خَدِيَعةً، مَكِيدَةً</a:t>
            </a:r>
            <a:r>
              <a:rPr lang="ar-MA" sz="60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. </a:t>
            </a:r>
            <a:endParaRPr lang="ar-MA" sz="6000" b="1" dirty="0" smtClean="0">
              <a:ln>
                <a:solidFill>
                  <a:schemeClr val="tx1"/>
                </a:solidFill>
              </a:ln>
              <a:solidFill>
                <a:srgbClr val="0070C0"/>
              </a:solidFill>
              <a:cs typeface="Traditional Arabic"/>
            </a:endParaRPr>
          </a:p>
        </p:txBody>
      </p:sp>
      <p:pic>
        <p:nvPicPr>
          <p:cNvPr id="7" name="Image 6" descr="059_0.tmp"/>
          <p:cNvPicPr>
            <a:picLocks noChangeAspect="1"/>
          </p:cNvPicPr>
          <p:nvPr/>
        </p:nvPicPr>
        <p:blipFill>
          <a:blip r:embed="rId3"/>
          <a:srcRect l="15625" t="65065" r="44531" b="31103"/>
          <a:stretch>
            <a:fillRect/>
          </a:stretch>
        </p:blipFill>
        <p:spPr>
          <a:xfrm>
            <a:off x="0" y="0"/>
            <a:ext cx="9144000" cy="1571612"/>
          </a:xfrm>
          <a:prstGeom prst="rect">
            <a:avLst/>
          </a:prstGeom>
        </p:spPr>
      </p:pic>
      <p:sp>
        <p:nvSpPr>
          <p:cNvPr id="6" name="Rectangle 5">
            <a:hlinkClick r:id="rId4" action="ppaction://hlinksldjump" tooltip="الرجوع ص 2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438</Words>
  <Application>Microsoft Office PowerPoint</Application>
  <PresentationFormat>Affichage à l'écran (4:3)</PresentationFormat>
  <Paragraphs>206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Unicornis</dc:creator>
  <cp:lastModifiedBy>Unicornis</cp:lastModifiedBy>
  <cp:revision>215</cp:revision>
  <dcterms:created xsi:type="dcterms:W3CDTF">2011-11-27T13:27:45Z</dcterms:created>
  <dcterms:modified xsi:type="dcterms:W3CDTF">2011-11-27T20:04:33Z</dcterms:modified>
</cp:coreProperties>
</file>